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8" r:id="rId6"/>
    <p:sldId id="262" r:id="rId7"/>
    <p:sldId id="267" r:id="rId8"/>
    <p:sldId id="263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1787F-B1BD-4A54-B39F-3C322446E824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A00C1-C604-4977-B2A1-623CDA6260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323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3083AE-7998-4548-8373-5C4D83FBF807}" type="slidenum">
              <a:rPr lang="hr-HR" altLang="sr-Latn-RS"/>
              <a:pPr eaLnBrk="1" hangingPunct="1">
                <a:spcBef>
                  <a:spcPct val="0"/>
                </a:spcBef>
              </a:pPr>
              <a:t>3</a:t>
            </a:fld>
            <a:endParaRPr lang="hr-HR" altLang="sr-Latn-RS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2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4BD087B-11D8-423C-9E86-E7D9DFFA0EFB}" type="slidenum">
              <a:rPr lang="hr-HR" altLang="sr-Latn-RS"/>
              <a:pPr eaLnBrk="1" hangingPunct="1">
                <a:spcBef>
                  <a:spcPct val="0"/>
                </a:spcBef>
              </a:pPr>
              <a:t>4</a:t>
            </a:fld>
            <a:endParaRPr lang="hr-HR" altLang="sr-Latn-RS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1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430C0-DE24-4529-A633-76BABFBA0704}" type="slidenum">
              <a:rPr lang="hr-HR" altLang="sr-Latn-RS"/>
              <a:pPr eaLnBrk="1" hangingPunct="1">
                <a:spcBef>
                  <a:spcPct val="0"/>
                </a:spcBef>
              </a:pPr>
              <a:t>6</a:t>
            </a:fld>
            <a:endParaRPr lang="hr-HR" altLang="sr-Latn-RS"/>
          </a:p>
        </p:txBody>
      </p:sp>
      <p:sp>
        <p:nvSpPr>
          <p:cNvPr id="224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65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B4297-840B-45F9-84D3-B6D0A057B11A}" type="slidenum">
              <a:rPr lang="hr-HR" altLang="sr-Latn-RS"/>
              <a:pPr eaLnBrk="1" hangingPunct="1">
                <a:spcBef>
                  <a:spcPct val="0"/>
                </a:spcBef>
              </a:pPr>
              <a:t>8</a:t>
            </a:fld>
            <a:endParaRPr lang="hr-HR" altLang="sr-Latn-RS"/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93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36AFC6-9DD1-4240-BE83-E858D3C9C16A}" type="slidenum">
              <a:rPr lang="hr-HR" altLang="sr-Latn-RS"/>
              <a:pPr eaLnBrk="1" hangingPunct="1">
                <a:spcBef>
                  <a:spcPct val="0"/>
                </a:spcBef>
              </a:pPr>
              <a:t>9</a:t>
            </a:fld>
            <a:endParaRPr lang="hr-HR" altLang="sr-Latn-RS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8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10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01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750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278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81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1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005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36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10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66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84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42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96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3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11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620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01A2-7D69-46E3-AC31-A573265DD2B2}" type="datetimeFigureOut">
              <a:rPr lang="hr-HR" smtClean="0"/>
              <a:t>2.6.2020.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9B0195-ACB1-4533-824B-7ECFD27AF9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809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705393" y="0"/>
            <a:ext cx="10799219" cy="1972491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100" b="0" dirty="0">
                <a:effectLst/>
              </a:rPr>
              <a:t>Škola za medicinske sestre Vinogradska</a:t>
            </a:r>
            <a:r>
              <a:rPr lang="hr-HR" sz="3100" b="0" dirty="0">
                <a:solidFill>
                  <a:schemeClr val="tx1"/>
                </a:solidFill>
                <a:effectLst/>
              </a:rPr>
              <a:t/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100" b="0" dirty="0" smtClean="0">
                <a:solidFill>
                  <a:schemeClr val="tx1"/>
                </a:solidFill>
                <a:effectLst/>
              </a:rPr>
              <a:t>Zdravstvena njega kirurškoga bolesnika opća</a:t>
            </a:r>
            <a:r>
              <a:rPr lang="hr-HR" sz="3600" b="0" dirty="0">
                <a:effectLst/>
              </a:rPr>
              <a:t/>
            </a:r>
            <a:br>
              <a:rPr lang="hr-HR" sz="3600" b="0" dirty="0">
                <a:effectLst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04109" y="3061855"/>
            <a:ext cx="9800503" cy="2841807"/>
          </a:xfrm>
        </p:spPr>
        <p:txBody>
          <a:bodyPr>
            <a:normAutofit fontScale="55000" lnSpcReduction="20000"/>
          </a:bodyPr>
          <a:lstStyle/>
          <a:p>
            <a:r>
              <a:rPr lang="hr-HR" sz="8700" dirty="0" smtClean="0"/>
              <a:t>Neposredna </a:t>
            </a:r>
            <a:r>
              <a:rPr lang="hr-HR" sz="8700" dirty="0" err="1" smtClean="0"/>
              <a:t>prijeoperacijska</a:t>
            </a:r>
            <a:r>
              <a:rPr lang="hr-HR" sz="8700" dirty="0" smtClean="0"/>
              <a:t> priprema bolesnika</a:t>
            </a:r>
          </a:p>
          <a:p>
            <a:r>
              <a:rPr lang="hr-HR" sz="4800" dirty="0"/>
              <a:t> </a:t>
            </a:r>
            <a:endParaRPr lang="hr-HR" sz="4800" dirty="0" smtClean="0"/>
          </a:p>
          <a:p>
            <a:endParaRPr lang="hr-HR" sz="4800" dirty="0"/>
          </a:p>
          <a:p>
            <a:r>
              <a:rPr lang="hr-HR" sz="4800" dirty="0" smtClean="0"/>
              <a:t>                                                     Josip Božić </a:t>
            </a:r>
            <a:r>
              <a:rPr lang="hr-HR" sz="4800" dirty="0" err="1" smtClean="0"/>
              <a:t>mag.med.tech</a:t>
            </a:r>
            <a:r>
              <a:rPr lang="hr-HR" sz="4800" dirty="0" smtClean="0"/>
              <a:t>.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148004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8873" y="235527"/>
            <a:ext cx="11249891" cy="6345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smtClean="0"/>
              <a:t>Ishodi:</a:t>
            </a:r>
          </a:p>
          <a:p>
            <a:pPr marL="0" indent="0">
              <a:buNone/>
            </a:pPr>
            <a:r>
              <a:rPr lang="hr-HR" sz="2000" dirty="0" smtClean="0"/>
              <a:t>1</a:t>
            </a:r>
            <a:r>
              <a:rPr lang="hr-HR" sz="2000" b="1" dirty="0" smtClean="0"/>
              <a:t>.Opisati, objasniti i primijeniti </a:t>
            </a:r>
            <a:r>
              <a:rPr lang="hr-HR" sz="2000" dirty="0" smtClean="0"/>
              <a:t>sestrinske intervencije u zbrinjavanju </a:t>
            </a:r>
            <a:r>
              <a:rPr lang="hr-HR" sz="2000" dirty="0" err="1" smtClean="0"/>
              <a:t>bolenika</a:t>
            </a:r>
            <a:r>
              <a:rPr lang="hr-HR" sz="2000" dirty="0" smtClean="0"/>
              <a:t> dan prije operacije</a:t>
            </a:r>
          </a:p>
          <a:p>
            <a:pPr marL="0" indent="0">
              <a:buNone/>
            </a:pPr>
            <a:r>
              <a:rPr lang="hr-HR" sz="2000" dirty="0" smtClean="0"/>
              <a:t>2. </a:t>
            </a:r>
            <a:r>
              <a:rPr lang="hr-HR" sz="2000" b="1" dirty="0"/>
              <a:t>Opisati, objasniti i primijeniti </a:t>
            </a:r>
            <a:r>
              <a:rPr lang="hr-HR" sz="2000" dirty="0" smtClean="0"/>
              <a:t>sestrinske intervencije u zbrinjavanju bolesnika na dan operacije.</a:t>
            </a:r>
          </a:p>
          <a:p>
            <a:pPr marL="0" indent="0">
              <a:buNone/>
            </a:pPr>
            <a:r>
              <a:rPr lang="hr-HR" sz="2000" dirty="0" smtClean="0"/>
              <a:t>3. </a:t>
            </a:r>
            <a:r>
              <a:rPr lang="hr-HR" sz="2000" b="1" dirty="0"/>
              <a:t>Opisati, objasniti i </a:t>
            </a:r>
            <a:r>
              <a:rPr lang="hr-HR" sz="2000" b="1" dirty="0" smtClean="0"/>
              <a:t>provesti </a:t>
            </a:r>
            <a:r>
              <a:rPr lang="hr-HR" sz="2000" dirty="0" smtClean="0"/>
              <a:t>pripremu operacijskoga polja/područja(brijanje).</a:t>
            </a:r>
          </a:p>
        </p:txBody>
      </p:sp>
    </p:spTree>
    <p:extLst>
      <p:ext uri="{BB962C8B-B14F-4D97-AF65-F5344CB8AC3E}">
        <p14:creationId xmlns:p14="http://schemas.microsoft.com/office/powerpoint/2010/main" val="295050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dirty="0">
                <a:latin typeface="Times New Roman" pitchFamily="18" charset="0"/>
              </a:rPr>
              <a:t>Priprema bolesnika dan prije operacije – zadaci </a:t>
            </a:r>
            <a:r>
              <a:rPr lang="hr-HR" sz="3200" b="1" dirty="0" err="1">
                <a:latin typeface="Times New Roman" pitchFamily="18" charset="0"/>
              </a:rPr>
              <a:t>ms</a:t>
            </a:r>
            <a:r>
              <a:rPr lang="hr-HR" sz="3200" b="1" dirty="0">
                <a:latin typeface="Times New Roman" pitchFamily="18" charset="0"/>
              </a:rPr>
              <a:t>/</a:t>
            </a:r>
            <a:r>
              <a:rPr lang="hr-HR" sz="3200" b="1" dirty="0" err="1">
                <a:latin typeface="Times New Roman" pitchFamily="18" charset="0"/>
              </a:rPr>
              <a:t>mt</a:t>
            </a:r>
            <a:endParaRPr lang="hr-HR" sz="3200" b="1" dirty="0"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91069" y="1143000"/>
            <a:ext cx="11313543" cy="4768222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kompletiranje dokumentacije za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op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pregled anesteziologa – ispunjavanje liste za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premedikaciju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–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pp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posebni nalozi med. sestri/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teh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kontrola vitalnih funkcija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psihološka podrška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vađenje krvi za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interreakciju</a:t>
            </a:r>
            <a:endParaRPr lang="hr-HR" altLang="sr-Latn-RS" sz="24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priprema probavnog trakta – abdomen - trauma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osobna higijena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specifični postupci kod nekih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op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 zahvata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ponavljanje nekih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lab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 nalaza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savjeti bolesniku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400" b="1" dirty="0">
                <a:latin typeface="Times New Roman" panose="02020603050405020304" pitchFamily="18" charset="0"/>
              </a:rPr>
              <a:t>zaštita bolesnika od tromboze – prema odredbi liječnika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         (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s.c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 –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niskomolekularni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heparin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– npr.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Clivarin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a 1750 j. 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12.    osiguranje dobrog sna ( liječnik - barbiturati 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hr-HR" altLang="sr-Latn-RS" sz="2400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45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pitanja 4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Što se želi postići dobrom preoperativnom  pripremom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Kako djelimo preoperativnu pripremu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Što se postiže psihičkom pripremom i kako je ostvariti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Što spada u fizičku preoperativnu pripremu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Koje su rutinske preoperativne pretrage?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O ćemu ovisi duljina preoperativne pripreme ?</a:t>
            </a:r>
          </a:p>
          <a:p>
            <a:pPr marL="609600" indent="-609600">
              <a:buFontTx/>
              <a:buAutoNum type="arabicPeriod"/>
            </a:pPr>
            <a:r>
              <a:rPr lang="hr-HR" altLang="sr-Latn-RS" sz="2400" b="1">
                <a:latin typeface="Times New Roman" panose="02020603050405020304" pitchFamily="18" charset="0"/>
              </a:rPr>
              <a:t>Što je sve potrebno učiniti dan prije op. zahvata ?</a:t>
            </a:r>
          </a:p>
        </p:txBody>
      </p:sp>
    </p:spTree>
    <p:extLst>
      <p:ext uri="{BB962C8B-B14F-4D97-AF65-F5344CB8AC3E}">
        <p14:creationId xmlns:p14="http://schemas.microsoft.com/office/powerpoint/2010/main" val="309696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6386" name="Picture 2" descr="Medicinska sestra traži posao | Srbi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4" y="0"/>
            <a:ext cx="4813201" cy="664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Poklic: Medicinska sestra | Sloven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45" y="2756849"/>
            <a:ext cx="5650173" cy="389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55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3200" b="1" dirty="0">
                <a:latin typeface="Times New Roman" pitchFamily="18" charset="0"/>
              </a:rPr>
              <a:t>Priprema bolesnika na dan operativnog zahvata – zadaci </a:t>
            </a:r>
            <a:r>
              <a:rPr lang="hr-HR" sz="3200" b="1" dirty="0" err="1">
                <a:latin typeface="Times New Roman" pitchFamily="18" charset="0"/>
              </a:rPr>
              <a:t>ms</a:t>
            </a:r>
            <a:r>
              <a:rPr lang="hr-HR" sz="3200" b="1" dirty="0">
                <a:latin typeface="Times New Roman" pitchFamily="18" charset="0"/>
              </a:rPr>
              <a:t>/</a:t>
            </a:r>
            <a:r>
              <a:rPr lang="hr-HR" sz="3200" b="1" dirty="0" err="1">
                <a:latin typeface="Times New Roman" pitchFamily="18" charset="0"/>
              </a:rPr>
              <a:t>mt</a:t>
            </a:r>
            <a:r>
              <a:rPr lang="hr-HR" sz="4000" dirty="0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99118" y="1143000"/>
            <a:ext cx="10515600" cy="54898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 smtClean="0">
                <a:latin typeface="Times New Roman" panose="02020603050405020304" pitchFamily="18" charset="0"/>
              </a:rPr>
              <a:t>       Osobna </a:t>
            </a:r>
            <a:r>
              <a:rPr lang="hr-HR" altLang="sr-Latn-RS" sz="2000" dirty="0">
                <a:latin typeface="Times New Roman" panose="02020603050405020304" pitchFamily="18" charset="0"/>
              </a:rPr>
              <a:t>higijena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Vitalni znaci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 smtClean="0">
                <a:latin typeface="Times New Roman" panose="02020603050405020304" pitchFamily="18" charset="0"/>
              </a:rPr>
              <a:t>Natašte – djeca, duševni bolesnici, mentalno zaostali, dijabetičari ??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 smtClean="0">
                <a:latin typeface="Times New Roman" panose="02020603050405020304" pitchFamily="18" charset="0"/>
              </a:rPr>
              <a:t>Kontrola </a:t>
            </a:r>
            <a:r>
              <a:rPr lang="hr-HR" altLang="sr-Latn-RS" sz="2000" dirty="0">
                <a:latin typeface="Times New Roman" panose="02020603050405020304" pitchFamily="18" charset="0"/>
              </a:rPr>
              <a:t>dokumentacije – liste za </a:t>
            </a:r>
            <a:r>
              <a:rPr lang="hr-HR" altLang="sr-Latn-RS" sz="2000" dirty="0" err="1">
                <a:latin typeface="Times New Roman" panose="02020603050405020304" pitchFamily="18" charset="0"/>
              </a:rPr>
              <a:t>premedikaciju</a:t>
            </a:r>
            <a:r>
              <a:rPr lang="hr-HR" altLang="sr-Latn-RS" sz="2000" dirty="0">
                <a:latin typeface="Times New Roman" panose="02020603050405020304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Ponavljanje nekih </a:t>
            </a:r>
            <a:r>
              <a:rPr lang="hr-HR" altLang="sr-Latn-RS" sz="2000" dirty="0" err="1">
                <a:latin typeface="Times New Roman" panose="02020603050405020304" pitchFamily="18" charset="0"/>
              </a:rPr>
              <a:t>lab</a:t>
            </a:r>
            <a:r>
              <a:rPr lang="hr-HR" altLang="sr-Latn-RS" sz="2000" dirty="0">
                <a:latin typeface="Times New Roman" panose="02020603050405020304" pitchFamily="18" charset="0"/>
              </a:rPr>
              <a:t>. nalaza prema odredbi liječnika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PP skidanje nakita, umjet. zubala, leće, kozmetičke preparate , ukosnice i sl.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Priprema operativnog polja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Operacijska odjeća – kapa/marama (kosa ?)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Mokrenje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Dodatna zaštita od tromboze/</a:t>
            </a:r>
            <a:r>
              <a:rPr lang="hr-HR" altLang="sr-Latn-RS" sz="2000" dirty="0" err="1">
                <a:latin typeface="Times New Roman" panose="02020603050405020304" pitchFamily="18" charset="0"/>
              </a:rPr>
              <a:t>tromboembolije</a:t>
            </a:r>
            <a:r>
              <a:rPr lang="hr-HR" altLang="sr-Latn-RS" sz="2000" dirty="0">
                <a:latin typeface="Times New Roman" panose="02020603050405020304" pitchFamily="18" charset="0"/>
              </a:rPr>
              <a:t> – elastični povoji na noge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Eventualno – zaštita od infekcije – antibioticima širokog spektra djelovanja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     ( operacije crijeva ? 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 err="1">
                <a:latin typeface="Times New Roman" panose="02020603050405020304" pitchFamily="18" charset="0"/>
              </a:rPr>
              <a:t>Premedikacija</a:t>
            </a:r>
            <a:r>
              <a:rPr lang="hr-HR" altLang="sr-Latn-RS" sz="2000" dirty="0">
                <a:latin typeface="Times New Roman" panose="02020603050405020304" pitchFamily="18" charset="0"/>
              </a:rPr>
              <a:t> – prema odredbi liječnika – 30-45 min. prije operacije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Mirovanje bolesnika u krevetu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2000" dirty="0">
                <a:latin typeface="Times New Roman" panose="02020603050405020304" pitchFamily="18" charset="0"/>
              </a:rPr>
              <a:t>Prijevoz bolesnika u operacijsku </a:t>
            </a:r>
            <a:r>
              <a:rPr lang="hr-HR" altLang="sr-Latn-RS" sz="2000" dirty="0" smtClean="0">
                <a:latin typeface="Times New Roman" panose="02020603050405020304" pitchFamily="18" charset="0"/>
              </a:rPr>
              <a:t>salu - </a:t>
            </a:r>
            <a:r>
              <a:rPr lang="hr-HR" altLang="sr-Latn-RS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PRIMOPREDAJA</a:t>
            </a:r>
            <a:endParaRPr lang="hr-HR" altLang="sr-Latn-R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hr-HR" altLang="sr-Latn-RS" sz="2000" dirty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endParaRPr lang="hr-HR" altLang="sr-Latn-RS" sz="1400" dirty="0"/>
          </a:p>
        </p:txBody>
      </p:sp>
    </p:spTree>
    <p:extLst>
      <p:ext uri="{BB962C8B-B14F-4D97-AF65-F5344CB8AC3E}">
        <p14:creationId xmlns:p14="http://schemas.microsoft.com/office/powerpoint/2010/main" val="392559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medicinska sestra valjevo -- Mali Oglasi # Goglasi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227" y="277739"/>
            <a:ext cx="8156382" cy="610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9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>
                <a:latin typeface="Times New Roman" pitchFamily="18" charset="0"/>
              </a:rPr>
              <a:t>Pitanja 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Koji su poslovi medicinske sestre u pripremi bolesnika za operaciju na dan operativnog zahvata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Kako ćemo pripremiti probavni trakt za operaciju ( opći zadaci )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znaš o zaštiti bolesnika od tromboembolije prije i nakon operacije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je to premedikacija, kada započinje, koja joj je namjena?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Priprema operacijskog polja – kada i kako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Zadaci sestre u ranoj postoperativnoj njezi ? O ćemu ovisi smještaj bolesnika u “recovery room”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je osnovni i zajednički cilj u ranoj postoperativnoj njezi i kako ga ostvarujemo ? ( Nabroji poslove ms u ranoj postoperativnoj njezi )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O čemu ovisi postoperativna prehrana 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spada u tekuću dijetu i kada je indicirana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Kakva je to “sonda dijeta”, kako je možemo primjenjivati i kada je indicirana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Kakva je prehrana uobičajena nakon operacije probavnih putova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Kada će bolesnik već nekoliko sati iza  op. zahvata ( navečer )  dobiti malo čaja ?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je drenaža rane i kako dijelimo drenažu ?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hr-HR" altLang="sr-Latn-RS" sz="1600" b="1">
                <a:latin typeface="Times New Roman" panose="02020603050405020304" pitchFamily="18" charset="0"/>
              </a:rPr>
              <a:t>Što se koristi u svrhu drenaže i koji su zadaci sestre kod  bolesnika s drenažom 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hr-HR" altLang="sr-Latn-RS" sz="1600" b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hr-HR" altLang="sr-Latn-RS" sz="1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hr-HR" altLang="sr-Latn-RS" sz="1400"/>
          </a:p>
        </p:txBody>
      </p:sp>
    </p:spTree>
    <p:extLst>
      <p:ext uri="{BB962C8B-B14F-4D97-AF65-F5344CB8AC3E}">
        <p14:creationId xmlns:p14="http://schemas.microsoft.com/office/powerpoint/2010/main" val="240903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>
                <a:latin typeface="Times New Roman" pitchFamily="18" charset="0"/>
              </a:rPr>
              <a:t>Priprema operacijskog polja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hr-HR" altLang="sr-Latn-RS" sz="2400" b="1" dirty="0">
                <a:latin typeface="Times New Roman" panose="02020603050405020304" pitchFamily="18" charset="0"/>
              </a:rPr>
              <a:t>Na dan operacije 1-2 sata prije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op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Cilj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– očistiti, dezinficirati i obrijati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op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 područje –  20 cm od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           predviđenog operativnog reza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           ( smanjujemo mogućnost infekcije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op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. područja )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Upotreba aparata za šišanje/brijanje (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cliper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) – sterilan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Event. korištenje krema za depilaciju</a:t>
            </a: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Opasnosti brijanja </a:t>
            </a:r>
            <a:r>
              <a:rPr lang="hr-HR" altLang="sr-Latn-RS" sz="2400" b="1" dirty="0" err="1" smtClean="0">
                <a:latin typeface="Times New Roman" panose="02020603050405020304" pitchFamily="18" charset="0"/>
              </a:rPr>
              <a:t>britvom,žiletom</a:t>
            </a:r>
            <a:r>
              <a:rPr lang="hr-HR" altLang="sr-Latn-RS" sz="2400" b="1" dirty="0" smtClean="0">
                <a:latin typeface="Times New Roman" panose="02020603050405020304" pitchFamily="18" charset="0"/>
              </a:rPr>
              <a:t>  </a:t>
            </a:r>
            <a:r>
              <a:rPr lang="hr-HR" altLang="sr-Latn-RS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</a:t>
            </a:r>
            <a:endParaRPr lang="hr-HR" altLang="sr-Latn-R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r-HR" altLang="sr-Latn-RS" sz="2400" b="1" dirty="0">
                <a:latin typeface="Times New Roman" panose="02020603050405020304" pitchFamily="18" charset="0"/>
              </a:rPr>
              <a:t>Tuširanje pjenušavim 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Klorheksidinom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(</a:t>
            </a:r>
            <a:r>
              <a:rPr lang="hr-HR" altLang="sr-Latn-RS" sz="2400" b="1" dirty="0" err="1">
                <a:latin typeface="Times New Roman" panose="02020603050405020304" pitchFamily="18" charset="0"/>
              </a:rPr>
              <a:t>Plivasept</a:t>
            </a:r>
            <a:r>
              <a:rPr lang="hr-HR" altLang="sr-Latn-RS" sz="2400" b="1" dirty="0">
                <a:latin typeface="Times New Roman" panose="02020603050405020304" pitchFamily="18" charset="0"/>
              </a:rPr>
              <a:t> pjenušavi)</a:t>
            </a:r>
          </a:p>
          <a:p>
            <a:pPr eaLnBrk="1" hangingPunct="1">
              <a:buFontTx/>
              <a:buNone/>
            </a:pPr>
            <a:endParaRPr lang="hr-HR" altLang="sr-Latn-RS" sz="2400" b="1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hr-HR" altLang="sr-Latn-RS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9053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580</Words>
  <Application>Microsoft Office PowerPoint</Application>
  <PresentationFormat>Široki zaslon</PresentationFormat>
  <Paragraphs>79</Paragraphs>
  <Slides>9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Pramen</vt:lpstr>
      <vt:lpstr>Škola za medicinske sestre Vinogradska Zdravstvena njega kirurškoga bolesnika opća </vt:lpstr>
      <vt:lpstr>PowerPoint prezentacija</vt:lpstr>
      <vt:lpstr>Priprema bolesnika dan prije operacije – zadaci ms/mt</vt:lpstr>
      <vt:lpstr>pitanja 4</vt:lpstr>
      <vt:lpstr>PowerPoint prezentacija</vt:lpstr>
      <vt:lpstr>Priprema bolesnika na dan operativnog zahvata – zadaci ms/mt </vt:lpstr>
      <vt:lpstr>PowerPoint prezentacija</vt:lpstr>
      <vt:lpstr>Pitanja 5</vt:lpstr>
      <vt:lpstr>Priprema operacijskog polja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Zdravstvena njega kirurškoga bolesnika opća</dc:title>
  <dc:creator>Bozic</dc:creator>
  <cp:lastModifiedBy>Bozic</cp:lastModifiedBy>
  <cp:revision>2</cp:revision>
  <dcterms:created xsi:type="dcterms:W3CDTF">2020-05-31T16:32:52Z</dcterms:created>
  <dcterms:modified xsi:type="dcterms:W3CDTF">2020-06-02T11:16:10Z</dcterms:modified>
</cp:coreProperties>
</file>