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AA31-F3CF-48C2-9E55-6A5169B97C5A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779E822-3542-4BE7-9AA7-DD1A09C43D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8161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AA31-F3CF-48C2-9E55-6A5169B97C5A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779E822-3542-4BE7-9AA7-DD1A09C43D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2561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AA31-F3CF-48C2-9E55-6A5169B97C5A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779E822-3542-4BE7-9AA7-DD1A09C43D6A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003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AA31-F3CF-48C2-9E55-6A5169B97C5A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779E822-3542-4BE7-9AA7-DD1A09C43D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0491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AA31-F3CF-48C2-9E55-6A5169B97C5A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779E822-3542-4BE7-9AA7-DD1A09C43D6A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7765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AA31-F3CF-48C2-9E55-6A5169B97C5A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779E822-3542-4BE7-9AA7-DD1A09C43D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750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AA31-F3CF-48C2-9E55-6A5169B97C5A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9E822-3542-4BE7-9AA7-DD1A09C43D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8309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AA31-F3CF-48C2-9E55-6A5169B97C5A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9E822-3542-4BE7-9AA7-DD1A09C43D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1882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AA31-F3CF-48C2-9E55-6A5169B97C5A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9E822-3542-4BE7-9AA7-DD1A09C43D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1872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AA31-F3CF-48C2-9E55-6A5169B97C5A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779E822-3542-4BE7-9AA7-DD1A09C43D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5610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AA31-F3CF-48C2-9E55-6A5169B97C5A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779E822-3542-4BE7-9AA7-DD1A09C43D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021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AA31-F3CF-48C2-9E55-6A5169B97C5A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779E822-3542-4BE7-9AA7-DD1A09C43D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494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AA31-F3CF-48C2-9E55-6A5169B97C5A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9E822-3542-4BE7-9AA7-DD1A09C43D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8248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AA31-F3CF-48C2-9E55-6A5169B97C5A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9E822-3542-4BE7-9AA7-DD1A09C43D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0085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AA31-F3CF-48C2-9E55-6A5169B97C5A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9E822-3542-4BE7-9AA7-DD1A09C43D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0922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AA31-F3CF-48C2-9E55-6A5169B97C5A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779E822-3542-4BE7-9AA7-DD1A09C43D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2612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7AA31-F3CF-48C2-9E55-6A5169B97C5A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779E822-3542-4BE7-9AA7-DD1A09C43D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607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hyperlink" Target="http://www.google.hr/url?sa=i&amp;rct=j&amp;q=&amp;esrc=s&amp;source=images&amp;cd=&amp;cad=rja&amp;uact=8&amp;ved=0ahUKEwihvvS4lv3KAhUDG5oKHS3OC9QQjRwIBw&amp;url=http%3A%2F%2Fwww.miofarm.rs%2FPranje_i_dezinfekcija_ruku&amp;bvm=bv.114195076,d.bGg&amp;psig=AFQjCNEEraMvNlmTFD8P1zux7XOE5YoSWQ&amp;ust=145574273109160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hr/url?sa=i&amp;rct=j&amp;q=&amp;esrc=s&amp;source=images&amp;cd=&amp;cad=rja&amp;uact=8&amp;ved=0ahUKEwiGxuGll_3KAhWoJ5oKHVBHDRQQjRwIBw&amp;url=http%3A%2F%2Fwww.drfeko.com%2F2013%2F01%2Fprimena-savremenih-obloga-za-rane%2F&amp;bvm=bv.114195076,d.bGg&amp;psig=AFQjCNHzGLC1d-n6jt9B-R9AwuFOXC2SWA&amp;ust=1455742963404968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www.google.hr/url?sa=i&amp;rct=j&amp;q=&amp;esrc=s&amp;source=images&amp;cd=&amp;cad=rja&amp;uact=8&amp;ved=0ahUKEwicotPplv3KAhXKJ5oKHcwmAbYQjRwIBw&amp;url=http%3A%2F%2Fwww.medicinskaoprema.com%2Findex.php%2Fen%2Fpotrosni-materijal%2Fmaske-kape-kaljace%2F1730-detail&amp;bvm=bv.114195076,d.bGg&amp;psig=AFQjCNEWORiqYQIQPckjW5OrPIAUbEEOEQ&amp;ust=1455742812993752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www.google.hr/url?sa=i&amp;rct=j&amp;q=&amp;esrc=s&amp;source=images&amp;cd=&amp;cad=rja&amp;uact=8&amp;ved=0ahUKEwi796LilP3KAhXrE5oKHYk-DS8QjRwIBw&amp;url=http%3A%2F%2Fwww.mipex-bh.com%2FprodajniProgram%2Frukavice%2Fsterilne.php&amp;bvm=bv.114195076,d.bGg&amp;psig=AFQjCNGXMG4Vjyu7qEP8dXHAYSq1G_LH4g&amp;ust=145574228222997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hr/url?sa=i&amp;rct=j&amp;q=&amp;esrc=s&amp;source=images&amp;cd=&amp;cad=rja&amp;uact=8&amp;ved=0ahUKEwiVgdeblf3KAhUmCpoKHQTqAbwQjRwIBQ&amp;url=http%3A%2F%2Fwww.lolaribar.hr%2Fe-katalog-bolnicki%2FKatalog_bolnicki_program.pdf&amp;bvm=bv.114195076,d.bGg&amp;psig=AFQjCNGNZgvtM-0k6KEUcmojLKkdyMCrcw&amp;ust=1455742343514286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www.google.hr/url?sa=i&amp;rct=j&amp;q=&amp;esrc=s&amp;source=images&amp;cd=&amp;cad=rja&amp;uact=8&amp;ved=0ahUKEwiH3IyHlf3KAhVoLZoKHd4qDHwQjRwIBw&amp;url=http%3A%2F%2Fwww.medicpro.hr%2Fskalpeli-i-nozici%2F2253-skalpel-sterilni-jednokratni-fig-11-1-kom.html&amp;bvm=bv.114195076,d.bGg&amp;psig=AFQjCNGNZgvtM-0k6KEUcmojLKkdyMCrcw&amp;ust=1455742343514286" TargetMode="External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hr/url?sa=i&amp;rct=j&amp;q=&amp;esrc=s&amp;source=images&amp;cd=&amp;cad=rja&amp;uact=8&amp;ved=0ahUKEwjk8YH3nf3KAhUMIJoKHTaxDxIQjRwIBw&amp;url=http%3A%2F%2Fwww.travarisrbije.com%2Ftravar.php%3Fid%3D58&amp;psig=AFQjCNGN13FCThpXKo8cBZHE27EhAdFl5g&amp;ust=145574471639551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ctrTitle"/>
          </p:nvPr>
        </p:nvSpPr>
        <p:spPr>
          <a:xfrm>
            <a:off x="104503" y="1"/>
            <a:ext cx="11400110" cy="2037806"/>
          </a:xfrm>
          <a:prstGeom prst="rect">
            <a:avLst/>
          </a:prstGeom>
        </p:spPr>
        <p:txBody>
          <a:bodyPr vert="horz" lIns="45720" rIns="45720" bIns="45720" anchor="b">
            <a:norm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hr-HR" sz="3100" b="0" dirty="0">
                <a:effectLst/>
              </a:rPr>
              <a:t>Škola za medicinske sestre Vinogradska</a:t>
            </a:r>
            <a:r>
              <a:rPr lang="hr-HR" sz="3100" b="0" dirty="0">
                <a:solidFill>
                  <a:schemeClr val="tx1"/>
                </a:solidFill>
                <a:effectLst/>
              </a:rPr>
              <a:t/>
            </a:r>
            <a:br>
              <a:rPr lang="hr-HR" sz="3100" b="0" dirty="0">
                <a:solidFill>
                  <a:schemeClr val="tx1"/>
                </a:solidFill>
                <a:effectLst/>
              </a:rPr>
            </a:br>
            <a:r>
              <a:rPr lang="hr-HR" sz="3100" b="0" dirty="0" smtClean="0">
                <a:solidFill>
                  <a:schemeClr val="tx1"/>
                </a:solidFill>
                <a:effectLst/>
              </a:rPr>
              <a:t>Zdravstvena njega kirurškoga bolesnika opća</a:t>
            </a:r>
            <a:r>
              <a:rPr lang="hr-HR" sz="3600" b="0" dirty="0">
                <a:effectLst/>
              </a:rPr>
              <a:t/>
            </a:r>
            <a:br>
              <a:rPr lang="hr-HR" sz="3600" b="0" dirty="0">
                <a:effectLst/>
              </a:rPr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41863" y="2259875"/>
            <a:ext cx="9662749" cy="3643788"/>
          </a:xfrm>
        </p:spPr>
        <p:txBody>
          <a:bodyPr>
            <a:normAutofit fontScale="85000" lnSpcReduction="20000"/>
          </a:bodyPr>
          <a:lstStyle/>
          <a:p>
            <a:r>
              <a:rPr lang="hr-HR" sz="4800" b="1" dirty="0" smtClean="0"/>
              <a:t>Zadaće sestre u postupcima s kirurškom </a:t>
            </a:r>
            <a:r>
              <a:rPr lang="hr-HR" sz="4800" b="1" dirty="0" smtClean="0"/>
              <a:t>ranom</a:t>
            </a:r>
          </a:p>
          <a:p>
            <a:r>
              <a:rPr lang="hr-HR" sz="4800" b="1" dirty="0" smtClean="0"/>
              <a:t>Previjanje kirurške rane</a:t>
            </a:r>
            <a:endParaRPr lang="hr-HR" sz="4800" b="1" dirty="0" smtClean="0"/>
          </a:p>
          <a:p>
            <a:r>
              <a:rPr lang="hr-HR" sz="4800" dirty="0"/>
              <a:t> </a:t>
            </a:r>
            <a:endParaRPr lang="hr-HR" sz="4800" dirty="0" smtClean="0"/>
          </a:p>
          <a:p>
            <a:endParaRPr lang="hr-HR" sz="4800" dirty="0"/>
          </a:p>
          <a:p>
            <a:r>
              <a:rPr lang="hr-HR" sz="4800" dirty="0" smtClean="0"/>
              <a:t>                     </a:t>
            </a:r>
            <a:r>
              <a:rPr lang="hr-HR" sz="4000" dirty="0" smtClean="0"/>
              <a:t>Josip Božić </a:t>
            </a:r>
            <a:r>
              <a:rPr lang="hr-HR" sz="4000" dirty="0" err="1" smtClean="0"/>
              <a:t>mag.med.tech</a:t>
            </a:r>
            <a:r>
              <a:rPr lang="hr-HR" sz="4000" dirty="0" smtClean="0"/>
              <a:t>.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3599806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b="1" smtClean="0"/>
              <a:t>POSTUPAK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r-HR" altLang="sr-Latn-RS" b="1" smtClean="0"/>
          </a:p>
          <a:p>
            <a:pPr eaLnBrk="1" hangingPunct="1"/>
            <a:r>
              <a:rPr lang="hr-HR" altLang="sr-Latn-RS" b="1" smtClean="0"/>
              <a:t>previjanje kirurške rane (posebno prvo previjanje) provodi se timski ,liječnik kirurg i medicinska sestra ili dvije medicinske sestre,prema liječnikovoj pisanoj odredbi</a:t>
            </a:r>
          </a:p>
          <a:p>
            <a:pPr eaLnBrk="1" hangingPunct="1"/>
            <a:r>
              <a:rPr lang="hr-HR" altLang="sr-Latn-RS" b="1" smtClean="0"/>
              <a:t>previjanje se izvodi tehnikom nedodirivanja i uporabom sterilnih instrumenata</a:t>
            </a:r>
          </a:p>
        </p:txBody>
      </p:sp>
    </p:spTree>
    <p:extLst>
      <p:ext uri="{BB962C8B-B14F-4D97-AF65-F5344CB8AC3E}">
        <p14:creationId xmlns:p14="http://schemas.microsoft.com/office/powerpoint/2010/main" val="2095969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992314" y="260350"/>
            <a:ext cx="8372475" cy="1143000"/>
          </a:xfrm>
        </p:spPr>
        <p:txBody>
          <a:bodyPr/>
          <a:lstStyle/>
          <a:p>
            <a:pPr eaLnBrk="1" hangingPunct="1"/>
            <a:r>
              <a:rPr lang="hr-HR" altLang="sr-Latn-RS" b="1" smtClean="0"/>
              <a:t>PREVIJANJE NEINFICIRANE RANE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68413"/>
            <a:ext cx="8229600" cy="54737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hr-HR" b="1" dirty="0" smtClean="0"/>
              <a:t>priprema bolesnika</a:t>
            </a:r>
          </a:p>
          <a:p>
            <a:pPr>
              <a:defRPr/>
            </a:pPr>
            <a:r>
              <a:rPr lang="hr-HR" b="1" dirty="0" smtClean="0"/>
              <a:t>priprema prostora</a:t>
            </a:r>
          </a:p>
          <a:p>
            <a:pPr>
              <a:defRPr/>
            </a:pPr>
            <a:r>
              <a:rPr lang="hr-HR" b="1" dirty="0" smtClean="0"/>
              <a:t>priprema pribora</a:t>
            </a:r>
          </a:p>
          <a:p>
            <a:pPr>
              <a:defRPr/>
            </a:pPr>
            <a:r>
              <a:rPr lang="hr-HR" b="1" dirty="0" smtClean="0"/>
              <a:t>higijensko pranje ruku</a:t>
            </a:r>
          </a:p>
          <a:p>
            <a:pPr>
              <a:defRPr/>
            </a:pPr>
            <a:r>
              <a:rPr lang="hr-HR" b="1" dirty="0" smtClean="0"/>
              <a:t>staviti kapu,masku,zaštitnu pregaču,obući rukavice</a:t>
            </a:r>
          </a:p>
          <a:p>
            <a:pPr>
              <a:defRPr/>
            </a:pPr>
            <a:r>
              <a:rPr lang="hr-HR" b="1" dirty="0" smtClean="0"/>
              <a:t>staviti bolesnika u odgovarajući položaj</a:t>
            </a:r>
          </a:p>
          <a:p>
            <a:pPr>
              <a:defRPr/>
            </a:pPr>
            <a:r>
              <a:rPr lang="hr-HR" b="1" dirty="0" smtClean="0"/>
              <a:t>otkriti područje previjanja</a:t>
            </a:r>
          </a:p>
          <a:p>
            <a:pPr>
              <a:defRPr/>
            </a:pPr>
            <a:r>
              <a:rPr lang="hr-HR" b="1" dirty="0" smtClean="0"/>
              <a:t>osloboditi ranu zavoja</a:t>
            </a:r>
          </a:p>
          <a:p>
            <a:pPr>
              <a:defRPr/>
            </a:pPr>
            <a:r>
              <a:rPr lang="hr-HR" b="1" dirty="0" smtClean="0"/>
              <a:t>skinuti gazu sa rane pincetom</a:t>
            </a:r>
          </a:p>
          <a:p>
            <a:pPr>
              <a:defRPr/>
            </a:pPr>
            <a:endParaRPr lang="hr-HR" b="1" dirty="0" smtClean="0"/>
          </a:p>
        </p:txBody>
      </p:sp>
    </p:spTree>
    <p:extLst>
      <p:ext uri="{BB962C8B-B14F-4D97-AF65-F5344CB8AC3E}">
        <p14:creationId xmlns:p14="http://schemas.microsoft.com/office/powerpoint/2010/main" val="2356215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04814"/>
            <a:ext cx="8229600" cy="619283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hr-HR" b="1" dirty="0" smtClean="0"/>
              <a:t>odložiti zavojni materijal u vreću za nečisto</a:t>
            </a:r>
          </a:p>
          <a:p>
            <a:pPr>
              <a:defRPr/>
            </a:pPr>
            <a:r>
              <a:rPr lang="hr-HR" b="1" dirty="0" smtClean="0"/>
              <a:t>odložiti pincetu u posudu za nečiste instrumente</a:t>
            </a:r>
          </a:p>
          <a:p>
            <a:pPr>
              <a:defRPr/>
            </a:pPr>
            <a:r>
              <a:rPr lang="hr-HR" b="1" dirty="0" smtClean="0"/>
              <a:t>skinuti zaštitne rukavice</a:t>
            </a:r>
          </a:p>
          <a:p>
            <a:pPr>
              <a:defRPr/>
            </a:pPr>
            <a:r>
              <a:rPr lang="hr-HR" b="1" dirty="0" smtClean="0"/>
              <a:t>oprati ruke</a:t>
            </a:r>
          </a:p>
          <a:p>
            <a:pPr>
              <a:defRPr/>
            </a:pPr>
            <a:r>
              <a:rPr lang="hr-HR" b="1" dirty="0" smtClean="0"/>
              <a:t>pregledati ranu</a:t>
            </a:r>
          </a:p>
          <a:p>
            <a:pPr>
              <a:defRPr/>
            </a:pPr>
            <a:r>
              <a:rPr lang="hr-HR" b="1" dirty="0" smtClean="0"/>
              <a:t>otvoriti sterilan set za previjanje</a:t>
            </a:r>
          </a:p>
          <a:p>
            <a:pPr>
              <a:defRPr/>
            </a:pPr>
            <a:r>
              <a:rPr lang="hr-HR" b="1" dirty="0" smtClean="0"/>
              <a:t>otvoriti otopine</a:t>
            </a:r>
          </a:p>
          <a:p>
            <a:pPr>
              <a:defRPr/>
            </a:pPr>
            <a:r>
              <a:rPr lang="hr-HR" b="1" dirty="0" smtClean="0"/>
              <a:t>obući sterilne rukavice</a:t>
            </a:r>
          </a:p>
          <a:p>
            <a:pPr>
              <a:defRPr/>
            </a:pPr>
            <a:r>
              <a:rPr lang="hr-HR" b="1" dirty="0" smtClean="0"/>
              <a:t>dezinficirati okolinu rane </a:t>
            </a:r>
          </a:p>
          <a:p>
            <a:pPr>
              <a:defRPr/>
            </a:pPr>
            <a:r>
              <a:rPr lang="hr-HR" b="1" dirty="0" smtClean="0"/>
              <a:t>odstraniti dren</a:t>
            </a:r>
          </a:p>
          <a:p>
            <a:pPr>
              <a:defRPr/>
            </a:pPr>
            <a:r>
              <a:rPr lang="hr-HR" b="1" dirty="0" smtClean="0"/>
              <a:t>izvaditi šavove</a:t>
            </a:r>
          </a:p>
          <a:p>
            <a:pPr marL="0" indent="0">
              <a:buNone/>
              <a:defRPr/>
            </a:pPr>
            <a:endParaRPr lang="hr-HR" b="1" dirty="0" smtClean="0"/>
          </a:p>
        </p:txBody>
      </p:sp>
    </p:spTree>
    <p:extLst>
      <p:ext uri="{BB962C8B-B14F-4D97-AF65-F5344CB8AC3E}">
        <p14:creationId xmlns:p14="http://schemas.microsoft.com/office/powerpoint/2010/main" val="2341708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1981200" y="476251"/>
            <a:ext cx="8229600" cy="5649913"/>
          </a:xfrm>
        </p:spPr>
        <p:txBody>
          <a:bodyPr/>
          <a:lstStyle/>
          <a:p>
            <a:pPr eaLnBrk="1" hangingPunct="1"/>
            <a:r>
              <a:rPr lang="hr-HR" altLang="sr-Latn-RS" b="1" smtClean="0"/>
              <a:t>pokriti ranu</a:t>
            </a:r>
          </a:p>
          <a:p>
            <a:pPr eaLnBrk="1" hangingPunct="1"/>
            <a:r>
              <a:rPr lang="hr-HR" altLang="sr-Latn-RS" b="1" smtClean="0"/>
              <a:t>skinuti rukavice</a:t>
            </a:r>
          </a:p>
          <a:p>
            <a:pPr eaLnBrk="1" hangingPunct="1"/>
            <a:r>
              <a:rPr lang="hr-HR" altLang="sr-Latn-RS" b="1" smtClean="0"/>
              <a:t>učvrstiti zavoj</a:t>
            </a:r>
          </a:p>
          <a:p>
            <a:pPr eaLnBrk="1" hangingPunct="1"/>
            <a:r>
              <a:rPr lang="hr-HR" altLang="sr-Latn-RS" b="1" smtClean="0"/>
              <a:t>vratiti bolesnika u udoban položaj</a:t>
            </a:r>
          </a:p>
          <a:p>
            <a:pPr eaLnBrk="1" hangingPunct="1"/>
            <a:r>
              <a:rPr lang="hr-HR" altLang="sr-Latn-RS" b="1" smtClean="0"/>
              <a:t>raspremiti pribor</a:t>
            </a:r>
          </a:p>
          <a:p>
            <a:pPr eaLnBrk="1" hangingPunct="1"/>
            <a:r>
              <a:rPr lang="hr-HR" altLang="sr-Latn-RS" b="1" smtClean="0"/>
              <a:t>oprati ruke</a:t>
            </a:r>
          </a:p>
          <a:p>
            <a:pPr eaLnBrk="1" hangingPunct="1"/>
            <a:r>
              <a:rPr lang="hr-HR" altLang="sr-Latn-RS" b="1" smtClean="0"/>
              <a:t>evidentirati učinjeno</a:t>
            </a:r>
          </a:p>
          <a:p>
            <a:pPr eaLnBrk="1" hangingPunct="1"/>
            <a:endParaRPr lang="hr-HR" altLang="sr-Latn-RS" smtClean="0"/>
          </a:p>
        </p:txBody>
      </p:sp>
    </p:spTree>
    <p:extLst>
      <p:ext uri="{BB962C8B-B14F-4D97-AF65-F5344CB8AC3E}">
        <p14:creationId xmlns:p14="http://schemas.microsoft.com/office/powerpoint/2010/main" val="2761944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petrovic1\Downloads\IMAG1249_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3179764"/>
            <a:ext cx="8928100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C:\Users\mpetrovic1\Downloads\IMAG1248_1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115889"/>
            <a:ext cx="8928100" cy="317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084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miofarm.rs/data/_uploaded/image/Schulke/step2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438150"/>
            <a:ext cx="2735262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" descr="http://www.medicinskaoprema.com/images/stories/virtuemart/product/hirur__ka_maska__4f5b21595d2ad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6" y="404813"/>
            <a:ext cx="352742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 descr="http://www.drfeko.com/wp-content/uploads/2013/01/01155_1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3716338"/>
            <a:ext cx="3743325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3967164"/>
            <a:ext cx="27368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383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mipex-bh.com/prodajniProgram/rukavice/images/Orange%20medica_sterilne%20hirurske%20rukavic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9" y="188913"/>
            <a:ext cx="420687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" descr="http://www.medicpro.hr/4112-thickbox_default/skalpel-sterilni-jednokratni-fig-11-1-kom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4" y="188913"/>
            <a:ext cx="374332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 descr="https://encrypted-tbn3.gstatic.com/images?q=tbn:ANd9GcTuDXLdrnpVhJiTDBgWedhh6z5i8U_9G4cQy04zusqpr5SIiHtBJA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3213100"/>
            <a:ext cx="2374900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64" y="2536825"/>
            <a:ext cx="32861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5" y="4797425"/>
            <a:ext cx="259238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473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b="1" smtClean="0"/>
              <a:t>PREVIJANJE INFICIRANE RANE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92442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hr-HR" dirty="0" smtClean="0"/>
              <a:t>Isti je princip pripreme kao i kod neinfcirane rane,dok ne dođemo do same rane ,s tim da ćemo kod ovakvih rana uz kolica imati odmah vrećice za kontaminirani materijal</a:t>
            </a:r>
          </a:p>
          <a:p>
            <a:pPr>
              <a:defRPr/>
            </a:pPr>
            <a:r>
              <a:rPr lang="hr-HR" dirty="0" smtClean="0">
                <a:solidFill>
                  <a:srgbClr val="FF0000"/>
                </a:solidFill>
              </a:rPr>
              <a:t>kad smo došli do same rane:</a:t>
            </a:r>
          </a:p>
          <a:p>
            <a:pPr marL="0" indent="0">
              <a:buNone/>
              <a:defRPr/>
            </a:pPr>
            <a:r>
              <a:rPr lang="hr-HR" dirty="0" smtClean="0"/>
              <a:t>- dezinficirati ranu 3% hidrogenom ili nekim drugom antiseptičnom otopinom</a:t>
            </a:r>
          </a:p>
          <a:p>
            <a:pPr>
              <a:buFontTx/>
              <a:buChar char="-"/>
              <a:defRPr/>
            </a:pPr>
            <a:r>
              <a:rPr lang="hr-HR" dirty="0" smtClean="0"/>
              <a:t>ukloniti nekrotično tkivo</a:t>
            </a:r>
          </a:p>
          <a:p>
            <a:pPr>
              <a:buFontTx/>
              <a:buChar char="-"/>
              <a:defRPr/>
            </a:pPr>
            <a:r>
              <a:rPr lang="hr-HR" dirty="0" smtClean="0"/>
              <a:t>isprati ranu sterilnom otopinom 0,9% </a:t>
            </a:r>
            <a:r>
              <a:rPr lang="hr-HR" dirty="0" err="1" smtClean="0"/>
              <a:t>NaCl</a:t>
            </a:r>
            <a:endParaRPr lang="hr-HR" dirty="0" smtClean="0"/>
          </a:p>
          <a:p>
            <a:pPr>
              <a:buFontTx/>
              <a:buChar char="-"/>
              <a:defRPr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99953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620714"/>
            <a:ext cx="8229600" cy="576103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hr-HR" b="1" dirty="0" smtClean="0"/>
              <a:t>postaviti dren ako je to potrebno</a:t>
            </a:r>
          </a:p>
          <a:p>
            <a:pPr>
              <a:defRPr/>
            </a:pPr>
            <a:r>
              <a:rPr lang="hr-HR" b="1" dirty="0" smtClean="0"/>
              <a:t>uzeti bris rane za antibiogram </a:t>
            </a:r>
          </a:p>
          <a:p>
            <a:pPr>
              <a:defRPr/>
            </a:pPr>
            <a:r>
              <a:rPr lang="hr-HR" b="1" dirty="0" smtClean="0"/>
              <a:t>staviti na ranu propisanu terapiju</a:t>
            </a:r>
          </a:p>
          <a:p>
            <a:pPr>
              <a:defRPr/>
            </a:pPr>
            <a:r>
              <a:rPr lang="hr-HR" b="1" dirty="0" smtClean="0"/>
              <a:t>pokriti ranu sterilno</a:t>
            </a:r>
          </a:p>
          <a:p>
            <a:pPr>
              <a:defRPr/>
            </a:pPr>
            <a:r>
              <a:rPr lang="hr-HR" b="1" dirty="0" smtClean="0"/>
              <a:t>skinuti rukavice</a:t>
            </a:r>
          </a:p>
          <a:p>
            <a:pPr>
              <a:defRPr/>
            </a:pPr>
            <a:r>
              <a:rPr lang="hr-HR" b="1" dirty="0" smtClean="0"/>
              <a:t>učvrstiti zavoj</a:t>
            </a:r>
          </a:p>
          <a:p>
            <a:pPr>
              <a:defRPr/>
            </a:pPr>
            <a:r>
              <a:rPr lang="hr-HR" b="1" dirty="0" smtClean="0"/>
              <a:t>smjestiti bolesnika u udoban položaj</a:t>
            </a:r>
          </a:p>
          <a:p>
            <a:pPr>
              <a:defRPr/>
            </a:pPr>
            <a:r>
              <a:rPr lang="hr-HR" b="1" dirty="0" smtClean="0"/>
              <a:t>raspremiti pribor</a:t>
            </a:r>
          </a:p>
          <a:p>
            <a:pPr>
              <a:defRPr/>
            </a:pPr>
            <a:r>
              <a:rPr lang="hr-HR" b="1" dirty="0" smtClean="0"/>
              <a:t>oprati ruke</a:t>
            </a:r>
          </a:p>
          <a:p>
            <a:pPr>
              <a:defRPr/>
            </a:pPr>
            <a:r>
              <a:rPr lang="hr-HR" b="1" dirty="0" smtClean="0"/>
              <a:t>evidentirati </a:t>
            </a:r>
            <a:r>
              <a:rPr lang="hr-HR" b="1" dirty="0" err="1" smtClean="0"/>
              <a:t>učinjemo</a:t>
            </a:r>
            <a:endParaRPr lang="hr-HR" b="1" dirty="0" smtClean="0"/>
          </a:p>
          <a:p>
            <a:pPr>
              <a:defRPr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987447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travarisrbije.com/slike/klijenti/dekubit_baka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9" y="476251"/>
            <a:ext cx="30765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513" y="476250"/>
            <a:ext cx="33845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4508501"/>
            <a:ext cx="23050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496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52256" y="235528"/>
            <a:ext cx="9052358" cy="45719"/>
          </a:xfrm>
        </p:spPr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52400" y="526473"/>
            <a:ext cx="11352212" cy="5384749"/>
          </a:xfrm>
        </p:spPr>
        <p:txBody>
          <a:bodyPr>
            <a:normAutofit/>
          </a:bodyPr>
          <a:lstStyle/>
          <a:p>
            <a:r>
              <a:rPr lang="hr-HR" sz="4000" dirty="0" smtClean="0"/>
              <a:t>Ishodi :</a:t>
            </a:r>
            <a:endParaRPr lang="hr-HR" sz="2000" dirty="0" smtClean="0"/>
          </a:p>
          <a:p>
            <a:r>
              <a:rPr lang="hr-HR" sz="2000" dirty="0" smtClean="0"/>
              <a:t>1. </a:t>
            </a:r>
            <a:r>
              <a:rPr lang="hr-HR" sz="2000" b="1" dirty="0" smtClean="0"/>
              <a:t>Opisati i objasniti </a:t>
            </a:r>
            <a:r>
              <a:rPr lang="hr-HR" sz="2000" dirty="0" smtClean="0"/>
              <a:t>svrhu previjanja kirurške rane.</a:t>
            </a:r>
          </a:p>
          <a:p>
            <a:r>
              <a:rPr lang="hr-HR" sz="2000" dirty="0" smtClean="0"/>
              <a:t>2. </a:t>
            </a:r>
            <a:r>
              <a:rPr lang="hr-HR" sz="2000" b="1" dirty="0"/>
              <a:t>Opisati i objasniti </a:t>
            </a:r>
            <a:r>
              <a:rPr lang="hr-HR" sz="2000" dirty="0" smtClean="0"/>
              <a:t>zadaće sestre pri previjanju kirurške rane.</a:t>
            </a:r>
          </a:p>
          <a:p>
            <a:r>
              <a:rPr lang="hr-HR" sz="2000" dirty="0" smtClean="0"/>
              <a:t>3. </a:t>
            </a:r>
            <a:r>
              <a:rPr lang="hr-HR" sz="2000" b="1" dirty="0" smtClean="0"/>
              <a:t>Objasniti pripremu i pripremiti</a:t>
            </a:r>
            <a:r>
              <a:rPr lang="hr-HR" sz="2000" dirty="0" smtClean="0"/>
              <a:t>: </a:t>
            </a:r>
            <a:r>
              <a:rPr lang="hr-HR" sz="2000" dirty="0" err="1" smtClean="0"/>
              <a:t>bolenika</a:t>
            </a:r>
            <a:r>
              <a:rPr lang="hr-HR" sz="2000" dirty="0" smtClean="0"/>
              <a:t>, prostor, osoblje, pribor za previjanje.</a:t>
            </a:r>
          </a:p>
          <a:p>
            <a:r>
              <a:rPr lang="hr-HR" sz="2000" dirty="0" smtClean="0"/>
              <a:t>4. </a:t>
            </a:r>
            <a:r>
              <a:rPr lang="hr-HR" sz="2000" b="1" dirty="0"/>
              <a:t>Opisati i objasniti </a:t>
            </a:r>
            <a:r>
              <a:rPr lang="hr-HR" sz="2000" b="1" dirty="0" smtClean="0"/>
              <a:t>i izvesti </a:t>
            </a:r>
            <a:r>
              <a:rPr lang="hr-HR" sz="2000" dirty="0" smtClean="0"/>
              <a:t>postupak previjanja kirurške rane.</a:t>
            </a:r>
          </a:p>
          <a:p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1264641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altLang="sr-Latn-RS" dirty="0" smtClean="0"/>
          </a:p>
        </p:txBody>
      </p:sp>
      <p:pic>
        <p:nvPicPr>
          <p:cNvPr id="20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4111" y="232011"/>
            <a:ext cx="10351143" cy="6663235"/>
          </a:xfrm>
          <a:noFill/>
        </p:spPr>
      </p:pic>
    </p:spTree>
    <p:extLst>
      <p:ext uri="{BB962C8B-B14F-4D97-AF65-F5344CB8AC3E}">
        <p14:creationId xmlns:p14="http://schemas.microsoft.com/office/powerpoint/2010/main" val="1237560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b="1" smtClean="0"/>
              <a:t>SVRHA PREVIJANJA RANE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endParaRPr lang="hr-HR" altLang="sr-Latn-RS" smtClean="0"/>
          </a:p>
          <a:p>
            <a:pPr eaLnBrk="1" hangingPunct="1"/>
            <a:r>
              <a:rPr lang="hr-HR" altLang="sr-Latn-RS" sz="3600" b="1"/>
              <a:t>je osigurati optimalne uvjete za njezino cijeljenje </a:t>
            </a:r>
          </a:p>
          <a:p>
            <a:pPr eaLnBrk="1" hangingPunct="1"/>
            <a:r>
              <a:rPr lang="hr-HR" altLang="sr-Latn-RS" sz="3600" b="1"/>
              <a:t>zaštititi je od kontaminacije patogenim mikroorganizama iz okoliša </a:t>
            </a:r>
          </a:p>
          <a:p>
            <a:pPr eaLnBrk="1" hangingPunct="1"/>
            <a:r>
              <a:rPr lang="hr-HR" altLang="sr-Latn-RS" sz="3600" b="1"/>
              <a:t>spriječiti prijenos mikroorganizama iz inficiranje rane na druge bolesnike</a:t>
            </a:r>
          </a:p>
        </p:txBody>
      </p:sp>
    </p:spTree>
    <p:extLst>
      <p:ext uri="{BB962C8B-B14F-4D97-AF65-F5344CB8AC3E}">
        <p14:creationId xmlns:p14="http://schemas.microsoft.com/office/powerpoint/2010/main" val="3698335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b="1" smtClean="0"/>
              <a:t>ZADAĆA SESTRE PRI PRIVIJANJU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altLang="sr-Latn-RS" b="1" smtClean="0"/>
              <a:t>pripremiti bolesnika</a:t>
            </a:r>
          </a:p>
          <a:p>
            <a:pPr eaLnBrk="1" hangingPunct="1"/>
            <a:r>
              <a:rPr lang="hr-HR" altLang="sr-Latn-RS" b="1" smtClean="0"/>
              <a:t>uputiti bolesnika u način i važnost previjanja</a:t>
            </a:r>
          </a:p>
          <a:p>
            <a:pPr eaLnBrk="1" hangingPunct="1"/>
            <a:r>
              <a:rPr lang="hr-HR" altLang="sr-Latn-RS" b="1" smtClean="0"/>
              <a:t>upozoriti ga da za vrijeme previjanja ništa ne dira rukama,ne govori,te okrene glavu na suprotnu stranu</a:t>
            </a:r>
          </a:p>
          <a:p>
            <a:pPr eaLnBrk="1" hangingPunct="1"/>
            <a:r>
              <a:rPr lang="hr-HR" altLang="sr-Latn-RS" b="1" smtClean="0"/>
              <a:t>primijeniti analgetik</a:t>
            </a:r>
          </a:p>
          <a:p>
            <a:pPr eaLnBrk="1" hangingPunct="1"/>
            <a:r>
              <a:rPr lang="hr-HR" altLang="sr-Latn-RS" b="1" smtClean="0"/>
              <a:t>priprema prostora</a:t>
            </a:r>
          </a:p>
          <a:p>
            <a:pPr eaLnBrk="1" hangingPunct="1"/>
            <a:r>
              <a:rPr lang="hr-HR" altLang="sr-Latn-RS" b="1" smtClean="0"/>
              <a:t>smjestiti bolesnika u udoban položaj</a:t>
            </a:r>
          </a:p>
          <a:p>
            <a:pPr eaLnBrk="1" hangingPunct="1"/>
            <a:endParaRPr lang="hr-HR" altLang="sr-Latn-RS" smtClean="0"/>
          </a:p>
        </p:txBody>
      </p:sp>
    </p:spTree>
    <p:extLst>
      <p:ext uri="{BB962C8B-B14F-4D97-AF65-F5344CB8AC3E}">
        <p14:creationId xmlns:p14="http://schemas.microsoft.com/office/powerpoint/2010/main" val="1608671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hr-HR" b="1" dirty="0" smtClean="0"/>
              <a:t>PRIPREMA PROSTORA ZA PREVIJANJE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  <a:p>
            <a:pPr eaLnBrk="1" hangingPunct="1"/>
            <a:r>
              <a:rPr lang="hr-HR" altLang="sr-Latn-RS" b="1" smtClean="0"/>
              <a:t>organizirati čišćenje bolesničke sobe</a:t>
            </a:r>
          </a:p>
          <a:p>
            <a:pPr eaLnBrk="1" hangingPunct="1"/>
            <a:r>
              <a:rPr lang="hr-HR" altLang="sr-Latn-RS" b="1" smtClean="0"/>
              <a:t>sat vremena prije previjanja</a:t>
            </a:r>
          </a:p>
          <a:p>
            <a:pPr eaLnBrk="1" hangingPunct="1"/>
            <a:r>
              <a:rPr lang="hr-HR" altLang="sr-Latn-RS" b="1" smtClean="0"/>
              <a:t>zatvoriti prozore i vrata</a:t>
            </a:r>
          </a:p>
          <a:p>
            <a:pPr eaLnBrk="1" hangingPunct="1"/>
            <a:r>
              <a:rPr lang="hr-HR" altLang="sr-Latn-RS" b="1" smtClean="0"/>
              <a:t>osigurati dobru osvijetljenost</a:t>
            </a:r>
          </a:p>
          <a:p>
            <a:pPr eaLnBrk="1" hangingPunct="1"/>
            <a:r>
              <a:rPr lang="hr-HR" altLang="sr-Latn-RS" b="1" smtClean="0"/>
              <a:t>staviti paravan oko kreveta</a:t>
            </a:r>
          </a:p>
          <a:p>
            <a:pPr eaLnBrk="1" hangingPunct="1"/>
            <a:endParaRPr lang="hr-HR" altLang="sr-Latn-RS" b="1" smtClean="0"/>
          </a:p>
        </p:txBody>
      </p:sp>
    </p:spTree>
    <p:extLst>
      <p:ext uri="{BB962C8B-B14F-4D97-AF65-F5344CB8AC3E}">
        <p14:creationId xmlns:p14="http://schemas.microsoft.com/office/powerpoint/2010/main" val="4260061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b="1" smtClean="0"/>
              <a:t>PRIPREMA PRIBORA  ZA KOLICA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hr-HR" b="1" dirty="0" smtClean="0">
                <a:solidFill>
                  <a:srgbClr val="FF0000"/>
                </a:solidFill>
              </a:rPr>
              <a:t>GORNJA POLICA  (STERILNI PRIBOR)</a:t>
            </a:r>
            <a:endParaRPr lang="hr-HR" b="1" dirty="0" smtClean="0"/>
          </a:p>
          <a:p>
            <a:pPr>
              <a:buFontTx/>
              <a:buChar char="-"/>
              <a:defRPr/>
            </a:pPr>
            <a:r>
              <a:rPr lang="hr-HR" b="1" dirty="0" smtClean="0">
                <a:solidFill>
                  <a:srgbClr val="002060"/>
                </a:solidFill>
              </a:rPr>
              <a:t>sterilni instrumenti</a:t>
            </a:r>
          </a:p>
          <a:p>
            <a:pPr>
              <a:buFontTx/>
              <a:buChar char="-"/>
              <a:defRPr/>
            </a:pPr>
            <a:r>
              <a:rPr lang="hr-HR" b="1" dirty="0" smtClean="0">
                <a:solidFill>
                  <a:srgbClr val="002060"/>
                </a:solidFill>
              </a:rPr>
              <a:t>sterilni zavojni materijal</a:t>
            </a:r>
          </a:p>
          <a:p>
            <a:pPr>
              <a:buFontTx/>
              <a:buChar char="-"/>
              <a:defRPr/>
            </a:pPr>
            <a:r>
              <a:rPr lang="hr-HR" b="1" dirty="0" smtClean="0">
                <a:solidFill>
                  <a:srgbClr val="002060"/>
                </a:solidFill>
              </a:rPr>
              <a:t>sterilne rukavice</a:t>
            </a:r>
          </a:p>
          <a:p>
            <a:pPr>
              <a:buFontTx/>
              <a:buChar char="-"/>
              <a:defRPr/>
            </a:pPr>
            <a:r>
              <a:rPr lang="hr-HR" b="1" dirty="0" smtClean="0">
                <a:solidFill>
                  <a:srgbClr val="002060"/>
                </a:solidFill>
              </a:rPr>
              <a:t>sterilni setovi</a:t>
            </a:r>
          </a:p>
          <a:p>
            <a:pPr>
              <a:buFontTx/>
              <a:buChar char="-"/>
              <a:defRPr/>
            </a:pPr>
            <a:r>
              <a:rPr lang="hr-HR" b="1" dirty="0" smtClean="0">
                <a:solidFill>
                  <a:srgbClr val="002060"/>
                </a:solidFill>
              </a:rPr>
              <a:t>otopine za previjanje (0,9% </a:t>
            </a:r>
            <a:r>
              <a:rPr lang="hr-HR" b="1" dirty="0" err="1" smtClean="0">
                <a:solidFill>
                  <a:srgbClr val="002060"/>
                </a:solidFill>
              </a:rPr>
              <a:t>NaCl</a:t>
            </a:r>
            <a:r>
              <a:rPr lang="hr-HR" b="1" dirty="0" smtClean="0">
                <a:solidFill>
                  <a:srgbClr val="002060"/>
                </a:solidFill>
              </a:rPr>
              <a:t>,hidrogen 3%,</a:t>
            </a:r>
            <a:r>
              <a:rPr lang="hr-HR" b="1" dirty="0" err="1" smtClean="0">
                <a:solidFill>
                  <a:srgbClr val="002060"/>
                </a:solidFill>
              </a:rPr>
              <a:t>rivanol</a:t>
            </a:r>
            <a:r>
              <a:rPr lang="hr-HR" b="1" dirty="0" smtClean="0">
                <a:solidFill>
                  <a:srgbClr val="002060"/>
                </a:solidFill>
              </a:rPr>
              <a:t> 1%)</a:t>
            </a:r>
          </a:p>
          <a:p>
            <a:pPr>
              <a:buFontTx/>
              <a:buChar char="-"/>
              <a:defRPr/>
            </a:pPr>
            <a:endParaRPr lang="hr-HR" dirty="0" smtClean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312991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49276"/>
            <a:ext cx="8229600" cy="604837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hr-HR" b="1" dirty="0" smtClean="0">
                <a:solidFill>
                  <a:srgbClr val="FF0000"/>
                </a:solidFill>
              </a:rPr>
              <a:t>SREDNJA POLICA (ČISTI PRIBOR)</a:t>
            </a:r>
          </a:p>
          <a:p>
            <a:pPr marL="0" indent="0">
              <a:buNone/>
              <a:defRPr/>
            </a:pPr>
            <a:r>
              <a:rPr lang="hr-H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zavoji</a:t>
            </a:r>
          </a:p>
          <a:p>
            <a:pPr marL="0" indent="0">
              <a:buNone/>
              <a:defRPr/>
            </a:pPr>
            <a:r>
              <a:rPr lang="hr-H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hr-HR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leukoplast</a:t>
            </a:r>
            <a:endParaRPr lang="hr-HR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hr-H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mrežice</a:t>
            </a:r>
          </a:p>
          <a:p>
            <a:pPr marL="0" indent="0">
              <a:buNone/>
              <a:defRPr/>
            </a:pPr>
            <a:r>
              <a:rPr lang="hr-H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bubrežaste zdjelice</a:t>
            </a:r>
          </a:p>
          <a:p>
            <a:pPr marL="0" indent="0">
              <a:buNone/>
              <a:defRPr/>
            </a:pPr>
            <a:r>
              <a:rPr lang="hr-H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rukavice PVC</a:t>
            </a:r>
          </a:p>
          <a:p>
            <a:pPr>
              <a:buFontTx/>
              <a:buChar char="-"/>
              <a:defRPr/>
            </a:pPr>
            <a:r>
              <a:rPr lang="hr-H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vrećice za odlaganje zavojnog materijala</a:t>
            </a:r>
          </a:p>
          <a:p>
            <a:pPr>
              <a:defRPr/>
            </a:pPr>
            <a:r>
              <a:rPr lang="hr-HR" b="1" dirty="0" smtClean="0">
                <a:solidFill>
                  <a:srgbClr val="FF0000"/>
                </a:solidFill>
              </a:rPr>
              <a:t>DONJA POLICA  (ZA NEČISTO)</a:t>
            </a:r>
          </a:p>
          <a:p>
            <a:pPr>
              <a:buFontTx/>
              <a:buChar char="-"/>
              <a:defRPr/>
            </a:pPr>
            <a:r>
              <a:rPr lang="hr-H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posuda s dezinfekcijskom otopinom za  odlaganje upotrijebljenih instrumenata</a:t>
            </a:r>
          </a:p>
          <a:p>
            <a:pPr>
              <a:buFontTx/>
              <a:buChar char="-"/>
              <a:defRPr/>
            </a:pPr>
            <a:r>
              <a:rPr lang="hr-H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uz kolica pripremiti vreću s poklopcem za odlaganje skinutog zavojnog materijala i jednokratnog pribora</a:t>
            </a:r>
          </a:p>
          <a:p>
            <a:pPr>
              <a:buFontTx/>
              <a:buChar char="-"/>
              <a:defRPr/>
            </a:pPr>
            <a:endParaRPr lang="hr-HR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460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4" y="508001"/>
            <a:ext cx="7056437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066776"/>
      </p:ext>
    </p:extLst>
  </p:cSld>
  <p:clrMapOvr>
    <a:masterClrMapping/>
  </p:clrMapOvr>
</p:sld>
</file>

<file path=ppt/theme/theme1.xml><?xml version="1.0" encoding="utf-8"?>
<a:theme xmlns:a="http://schemas.openxmlformats.org/drawingml/2006/main" name="Pramen">
  <a:themeElements>
    <a:clrScheme name="Prame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Pram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am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</TotalTime>
  <Words>460</Words>
  <Application>Microsoft Office PowerPoint</Application>
  <PresentationFormat>Široki zaslon</PresentationFormat>
  <Paragraphs>95</Paragraphs>
  <Slides>19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Pramen</vt:lpstr>
      <vt:lpstr>Škola za medicinske sestre Vinogradska Zdravstvena njega kirurškoga bolesnika opća </vt:lpstr>
      <vt:lpstr>PowerPoint prezentacija</vt:lpstr>
      <vt:lpstr>PowerPoint prezentacija</vt:lpstr>
      <vt:lpstr>SVRHA PREVIJANJA RANE</vt:lpstr>
      <vt:lpstr>ZADAĆA SESTRE PRI PRIVIJANJU</vt:lpstr>
      <vt:lpstr>PRIPREMA PROSTORA ZA PREVIJANJE</vt:lpstr>
      <vt:lpstr>PRIPREMA PRIBORA  ZA KOLICA</vt:lpstr>
      <vt:lpstr>PowerPoint prezentacija</vt:lpstr>
      <vt:lpstr>PowerPoint prezentacija</vt:lpstr>
      <vt:lpstr>POSTUPAK</vt:lpstr>
      <vt:lpstr>PREVIJANJE NEINFICIRANE RANE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PREVIJANJE INFICIRANE RANE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Škola za medicinske sestre Vinogradska Zdravstvena njega kirurškoga bolesnika opća </dc:title>
  <dc:creator>Bozic</dc:creator>
  <cp:lastModifiedBy>Bozic</cp:lastModifiedBy>
  <cp:revision>1</cp:revision>
  <dcterms:created xsi:type="dcterms:W3CDTF">2020-05-30T18:56:39Z</dcterms:created>
  <dcterms:modified xsi:type="dcterms:W3CDTF">2020-05-30T18:58:27Z</dcterms:modified>
</cp:coreProperties>
</file>