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C063-EA95-4D5D-99D4-ADD3E4DE7EF1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10D4C-6334-4F59-A3FC-4CA677AD2A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98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B27B8-82FC-4A65-A1E6-2649508D44F0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r-HR" altLang="sr-Latn-R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4A49F-1D34-408D-87B3-EE1D489F4050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r-HR" altLang="sr-Latn-R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3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15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041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49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4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129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0624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250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454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631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93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8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23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3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559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00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880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63825-3A75-4B74-9753-8F3587A3AB82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48B2EE-7027-4410-A76D-28F32C80C1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73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418011" y="1"/>
            <a:ext cx="11086602" cy="1854926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sz="3100" b="0" dirty="0">
                <a:effectLst/>
              </a:rPr>
              <a:t>Škola za medicinske sestre Vinogradska</a:t>
            </a:r>
            <a:r>
              <a:rPr lang="hr-HR" sz="3100" b="0" dirty="0">
                <a:solidFill>
                  <a:schemeClr val="tx1"/>
                </a:solidFill>
                <a:effectLst/>
              </a:rPr>
              <a:t/>
            </a:r>
            <a:br>
              <a:rPr lang="hr-HR" sz="3100" b="0" dirty="0">
                <a:solidFill>
                  <a:schemeClr val="tx1"/>
                </a:solidFill>
                <a:effectLst/>
              </a:rPr>
            </a:br>
            <a:r>
              <a:rPr lang="hr-HR" sz="3100" b="0" dirty="0" smtClean="0">
                <a:solidFill>
                  <a:schemeClr val="tx1"/>
                </a:solidFill>
                <a:effectLst/>
              </a:rPr>
              <a:t>Zdravstvena njega kirurškoga bolesnika opća</a:t>
            </a:r>
            <a:r>
              <a:rPr lang="hr-HR" sz="3600" b="0" dirty="0">
                <a:effectLst/>
              </a:rPr>
              <a:t/>
            </a:r>
            <a:br>
              <a:rPr lang="hr-HR" sz="3600" b="0" dirty="0">
                <a:effectLst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15737" y="1750423"/>
            <a:ext cx="9688875" cy="4153239"/>
          </a:xfrm>
        </p:spPr>
        <p:txBody>
          <a:bodyPr>
            <a:normAutofit fontScale="77500" lnSpcReduction="20000"/>
          </a:bodyPr>
          <a:lstStyle/>
          <a:p>
            <a:endParaRPr lang="hr-HR" sz="4800" b="1" dirty="0" smtClean="0"/>
          </a:p>
          <a:p>
            <a:endParaRPr lang="hr-HR" sz="4800" b="1" dirty="0"/>
          </a:p>
          <a:p>
            <a:r>
              <a:rPr lang="hr-HR" sz="6200" b="1" dirty="0" smtClean="0"/>
              <a:t>Transfuzija krvi</a:t>
            </a:r>
          </a:p>
          <a:p>
            <a:r>
              <a:rPr lang="hr-HR" sz="4800" dirty="0"/>
              <a:t> </a:t>
            </a:r>
            <a:endParaRPr lang="hr-HR" sz="4800" dirty="0" smtClean="0"/>
          </a:p>
          <a:p>
            <a:endParaRPr lang="hr-HR" sz="4800" dirty="0"/>
          </a:p>
          <a:p>
            <a:endParaRPr lang="hr-HR" sz="4800" dirty="0" smtClean="0"/>
          </a:p>
          <a:p>
            <a:r>
              <a:rPr lang="hr-HR" sz="4000" dirty="0" smtClean="0"/>
              <a:t>                                     Josip Božić </a:t>
            </a:r>
            <a:r>
              <a:rPr lang="hr-HR" sz="4000" dirty="0" err="1" smtClean="0"/>
              <a:t>mag.med.tech</a:t>
            </a:r>
            <a:r>
              <a:rPr lang="hr-HR" sz="4800" dirty="0" smtClean="0"/>
              <a:t>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84448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transfuzijska-medicina-online-teaj-4-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002060"/>
                </a:solidFill>
              </a:rPr>
              <a:t>UZIMANJE KRVI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endParaRPr lang="hr-HR" altLang="sr-Latn-RS" smtClean="0">
              <a:solidFill>
                <a:srgbClr val="7030A0"/>
              </a:solidFill>
            </a:endParaRPr>
          </a:p>
          <a:p>
            <a:pPr marL="609600" indent="-609600"/>
            <a:endParaRPr lang="hr-HR" altLang="sr-Latn-RS" smtClean="0">
              <a:solidFill>
                <a:srgbClr val="7030A0"/>
              </a:solidFill>
            </a:endParaRPr>
          </a:p>
          <a:p>
            <a:pPr marL="609600" indent="-609600"/>
            <a:r>
              <a:rPr lang="hr-HR" altLang="sr-Latn-RS" smtClean="0">
                <a:solidFill>
                  <a:srgbClr val="7030A0"/>
                </a:solidFill>
              </a:rPr>
              <a:t>uzima se od dragovoljnog davatelje krvi</a:t>
            </a:r>
          </a:p>
          <a:p>
            <a:pPr marL="609600" indent="-609600"/>
            <a:r>
              <a:rPr lang="hr-HR" altLang="sr-Latn-RS" smtClean="0">
                <a:solidFill>
                  <a:srgbClr val="7030A0"/>
                </a:solidFill>
              </a:rPr>
              <a:t>po načelima Crvenog križa osoba koja daruje krv daje ju po načelima : </a:t>
            </a:r>
            <a:r>
              <a:rPr lang="hr-HR" altLang="sr-Latn-RS" smtClean="0">
                <a:solidFill>
                  <a:srgbClr val="FF0000"/>
                </a:solidFill>
              </a:rPr>
              <a:t>dragovoljnosti ,beplatnosti,solidarnosti i anonimnosti</a:t>
            </a:r>
          </a:p>
          <a:p>
            <a:pPr marL="609600" indent="-609600">
              <a:buNone/>
            </a:pPr>
            <a:endParaRPr lang="hr-HR" altLang="sr-Latn-RS" smtClean="0"/>
          </a:p>
          <a:p>
            <a:pPr marL="609600" indent="-609600">
              <a:buNone/>
            </a:pPr>
            <a:endParaRPr lang="hr-HR" altLang="sr-Latn-RS" smtClean="0"/>
          </a:p>
          <a:p>
            <a:pPr marL="609600" indent="-609600">
              <a:buNone/>
            </a:pPr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5022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ZDRAVE OSOBE Puls 50 do 110 otkucaja/min.   RR/ sistoli&amp;ccaron;ki 90 do 180 mm Hg,  dijastoli&amp;ccaron;ki 50 do 110 mm Hg   Tjelesna tem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976"/>
            <a:ext cx="91440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782888" y="115889"/>
            <a:ext cx="6913562" cy="884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krv se prikuplja planskim akcijama</a:t>
            </a:r>
          </a:p>
        </p:txBody>
      </p:sp>
    </p:spTree>
    <p:extLst>
      <p:ext uri="{BB962C8B-B14F-4D97-AF65-F5344CB8AC3E}">
        <p14:creationId xmlns:p14="http://schemas.microsoft.com/office/powerpoint/2010/main" val="31687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"/>
            <a:ext cx="1080135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2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981200" y="188914"/>
            <a:ext cx="8229600" cy="85725"/>
          </a:xfrm>
        </p:spPr>
        <p:txBody>
          <a:bodyPr>
            <a:normAutofit fontScale="90000"/>
          </a:bodyPr>
          <a:lstStyle/>
          <a:p>
            <a:pPr eaLnBrk="1" hangingPunct="1"/>
            <a:endParaRPr lang="sr-Latn-CS" altLang="sr-Latn-R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04813"/>
            <a:ext cx="8229600" cy="5721350"/>
          </a:xfrm>
        </p:spPr>
        <p:txBody>
          <a:bodyPr/>
          <a:lstStyle/>
          <a:p>
            <a:pPr eaLnBrk="1" hangingPunct="1"/>
            <a:endParaRPr lang="hr-HR" altLang="sr-Latn-RS" b="1">
              <a:solidFill>
                <a:srgbClr val="7030A0"/>
              </a:solidFill>
            </a:endParaRPr>
          </a:p>
          <a:p>
            <a:pPr eaLnBrk="1" hangingPunct="1"/>
            <a:r>
              <a:rPr lang="hr-HR" altLang="sr-Latn-RS" b="1">
                <a:solidFill>
                  <a:srgbClr val="7030A0"/>
                </a:solidFill>
              </a:rPr>
              <a:t>prije svakog davanja krvi: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solidFill>
                  <a:srgbClr val="7030A0"/>
                </a:solidFill>
              </a:rPr>
              <a:t>liječnik pregledava davatelja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solidFill>
                  <a:srgbClr val="7030A0"/>
                </a:solidFill>
              </a:rPr>
              <a:t>upisuje u karton anamnezu i rezultate pretraga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solidFill>
                  <a:srgbClr val="7030A0"/>
                </a:solidFill>
              </a:rPr>
              <a:t>uzimaju se pretrage na bolesti prenosive krvlju hepatitis,lues i AIDS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solidFill>
                  <a:srgbClr val="7030A0"/>
                </a:solidFill>
              </a:rPr>
              <a:t>ispunjava se  zdravstveni upitnik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solidFill>
                  <a:srgbClr val="7030A0"/>
                </a:solidFill>
              </a:rPr>
              <a:t>te se utvrđuje krvna grupa i Rh-faktor</a:t>
            </a:r>
          </a:p>
          <a:p>
            <a:pPr eaLnBrk="1" hangingPunct="1">
              <a:buFontTx/>
              <a:buChar char="-"/>
            </a:pPr>
            <a:r>
              <a:rPr lang="hr-HR" altLang="sr-Latn-RS">
                <a:solidFill>
                  <a:srgbClr val="7030A0"/>
                </a:solidFill>
              </a:rPr>
              <a:t>prije venepunkcije –provjeriti indetitet davatelja,usporediti ga s podatcima na naljepnicama vrećice i epruvetama za uzorke</a:t>
            </a:r>
          </a:p>
          <a:p>
            <a:pPr eaLnBrk="1" hangingPunct="1"/>
            <a:endParaRPr lang="hr-HR" altLang="sr-Latn-R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04814"/>
            <a:ext cx="8229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od davatelja se uzima 500 ml krvi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krv se direktno odvodi iz davateljeve vene u sustav plastičnih vrećica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u glavnoj se vrećici nalazi antikoagulantna otopina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nakon postupka puna krv se centrifugira gdje dolazi do odvajanja sastojaka krvi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pritiskom vrećice izvana tzv.plazma –ekstraktorom,krvni sastojci se prebacuju iz glavne u dodatne dvije vrećice preko plastičnih cjevčica spojenih na glavnu vrećicu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danas postoje i automatsko odvajanje krvnih sastojaka</a:t>
            </a:r>
          </a:p>
          <a:p>
            <a:pPr eaLnBrk="1" hangingPunct="1">
              <a:lnSpc>
                <a:spcPct val="90000"/>
              </a:lnSpc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57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transfuzijska-medicina-online-teaj-84-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44436" y="222328"/>
            <a:ext cx="9080067" cy="45719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387927"/>
            <a:ext cx="11504612" cy="6470073"/>
          </a:xfrm>
        </p:spPr>
        <p:txBody>
          <a:bodyPr>
            <a:normAutofit/>
          </a:bodyPr>
          <a:lstStyle/>
          <a:p>
            <a:r>
              <a:rPr lang="hr-HR" sz="4000" dirty="0" smtClean="0"/>
              <a:t>Ishodi:</a:t>
            </a:r>
            <a:endParaRPr lang="hr-H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smtClean="0"/>
              <a:t>1.</a:t>
            </a:r>
            <a:r>
              <a:rPr lang="hr-HR" sz="2000" b="1" dirty="0" smtClean="0"/>
              <a:t>Opisati</a:t>
            </a:r>
            <a:r>
              <a:rPr lang="hr-HR" sz="2000" dirty="0" smtClean="0"/>
              <a:t> sljedeće pojmove: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Transfuzija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 smtClean="0"/>
              <a:t>Krvana</a:t>
            </a:r>
            <a:r>
              <a:rPr lang="hr-HR" dirty="0" smtClean="0"/>
              <a:t> grupa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Rh-faktor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 smtClean="0"/>
              <a:t>Antikoagulans</a:t>
            </a: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 smtClean="0"/>
              <a:t>Hemostatski</a:t>
            </a: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 smtClean="0"/>
              <a:t>Detoksirajuće</a:t>
            </a: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 smtClean="0"/>
              <a:t>Interreakcija</a:t>
            </a:r>
            <a:r>
              <a:rPr lang="hr-HR" dirty="0" smtClean="0"/>
              <a:t>(križna proba)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 smtClean="0"/>
              <a:t>Posttransfuzijske</a:t>
            </a:r>
            <a:r>
              <a:rPr lang="hr-HR" dirty="0" smtClean="0"/>
              <a:t> komplikacije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 smtClean="0"/>
              <a:t>Pseudohemolitička</a:t>
            </a:r>
            <a:r>
              <a:rPr lang="hr-HR" dirty="0" smtClean="0"/>
              <a:t>  reakcija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Alergijsko-anafilaktička reakcija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Febrilne reakcije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 smtClean="0"/>
              <a:t>Pirogena</a:t>
            </a:r>
            <a:r>
              <a:rPr lang="hr-HR" dirty="0" smtClean="0"/>
              <a:t> reakcija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Zračna embolija 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67107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20714"/>
            <a:ext cx="39624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20714"/>
            <a:ext cx="417671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8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125538"/>
            <a:ext cx="9144000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smtClean="0">
                <a:solidFill>
                  <a:srgbClr val="002060"/>
                </a:solidFill>
              </a:rPr>
              <a:t>PLAZMAFEREZA</a:t>
            </a:r>
          </a:p>
        </p:txBody>
      </p:sp>
    </p:spTree>
    <p:extLst>
      <p:ext uri="{BB962C8B-B14F-4D97-AF65-F5344CB8AC3E}">
        <p14:creationId xmlns:p14="http://schemas.microsoft.com/office/powerpoint/2010/main" val="9931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7030A0"/>
                </a:solidFill>
              </a:rPr>
              <a:t>ANTIKOAGULANTNE OTOPINE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002588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>
                <a:solidFill>
                  <a:srgbClr val="7030A0"/>
                </a:solidFill>
              </a:rPr>
              <a:t>su otopine koje: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>
                <a:solidFill>
                  <a:srgbClr val="7030A0"/>
                </a:solidFill>
              </a:rPr>
              <a:t>- sprečavaju zgrušavanje krvi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altLang="sr-Latn-RS">
                <a:solidFill>
                  <a:srgbClr val="7030A0"/>
                </a:solidFill>
              </a:rPr>
              <a:t>održavaju život i funkciju krvnih stanica i proteina plazme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altLang="sr-Latn-RS">
                <a:solidFill>
                  <a:srgbClr val="7030A0"/>
                </a:solidFill>
              </a:rPr>
              <a:t>utječu na dužinu čuvanja krvnih pripravaka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>
                <a:solidFill>
                  <a:srgbClr val="FF0000"/>
                </a:solidFill>
              </a:rPr>
              <a:t>postoji više vrsta otopina: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>
                <a:solidFill>
                  <a:srgbClr val="7030A0"/>
                </a:solidFill>
              </a:rPr>
              <a:t>-CPDA -1 otopina (rok uporabe 35 dana)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>
                <a:solidFill>
                  <a:srgbClr val="7030A0"/>
                </a:solidFill>
              </a:rPr>
              <a:t>-CPDA-2 S otopina (rok uporabe 42 dana)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>
                <a:solidFill>
                  <a:srgbClr val="7030A0"/>
                </a:solidFill>
              </a:rPr>
              <a:t>-NEPROTEINSKE HRANJIVE OTOPINE omogućuju dugotrajnije održavanje više koncentracije ATP-a  u eritrocitima ,čime se poboljšava njihova funkcija i produžuje životni vijek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23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7030A0"/>
                </a:solidFill>
              </a:rPr>
              <a:t>KONZERVIRANA KRV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>
                <a:solidFill>
                  <a:srgbClr val="7030A0"/>
                </a:solidFill>
              </a:rPr>
              <a:t>se čuva u plastičnim vrećicama u hladnjaku</a:t>
            </a:r>
          </a:p>
          <a:p>
            <a:pPr eaLnBrk="1" hangingPunct="1"/>
            <a:r>
              <a:rPr lang="hr-HR" altLang="sr-Latn-RS" smtClean="0">
                <a:solidFill>
                  <a:srgbClr val="7030A0"/>
                </a:solidFill>
              </a:rPr>
              <a:t>na temperaturi od  +2 do +8°C</a:t>
            </a:r>
          </a:p>
          <a:p>
            <a:pPr eaLnBrk="1" hangingPunct="1"/>
            <a:r>
              <a:rPr lang="hr-HR" altLang="sr-Latn-RS" smtClean="0">
                <a:solidFill>
                  <a:srgbClr val="7030A0"/>
                </a:solidFill>
              </a:rPr>
              <a:t>rok uporabe od 35-42 dana ovisno o vrsti antikoagulantne otopine</a:t>
            </a:r>
          </a:p>
          <a:p>
            <a:pPr eaLnBrk="1" hangingPunct="1"/>
            <a:r>
              <a:rPr lang="hr-HR" altLang="sr-Latn-RS" smtClean="0">
                <a:solidFill>
                  <a:srgbClr val="7030A0"/>
                </a:solidFill>
              </a:rPr>
              <a:t>SSP se čuva na -30°C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221164"/>
            <a:ext cx="39243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7030A0"/>
                </a:solidFill>
              </a:rPr>
              <a:t>OZNAČAVANJE PRIPRAVKA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41438"/>
            <a:ext cx="8229600" cy="5516562"/>
          </a:xfrm>
        </p:spPr>
        <p:txBody>
          <a:bodyPr/>
          <a:lstStyle/>
          <a:p>
            <a:pPr eaLnBrk="1" hangingPunct="1"/>
            <a:r>
              <a:rPr lang="hr-HR" altLang="sr-Latn-RS">
                <a:solidFill>
                  <a:srgbClr val="7030A0"/>
                </a:solidFill>
              </a:rPr>
              <a:t>Naziv pripravka </a:t>
            </a:r>
          </a:p>
          <a:p>
            <a:pPr eaLnBrk="1" hangingPunct="1"/>
            <a:r>
              <a:rPr lang="hr-HR" altLang="sr-Latn-RS">
                <a:solidFill>
                  <a:srgbClr val="7030A0"/>
                </a:solidFill>
              </a:rPr>
              <a:t>Broj pripravka</a:t>
            </a:r>
          </a:p>
          <a:p>
            <a:pPr eaLnBrk="1" hangingPunct="1"/>
            <a:r>
              <a:rPr lang="hr-HR" altLang="sr-Latn-RS">
                <a:solidFill>
                  <a:srgbClr val="7030A0"/>
                </a:solidFill>
              </a:rPr>
              <a:t>Krvna grupa i Rh-faktor pripravka</a:t>
            </a:r>
          </a:p>
          <a:p>
            <a:pPr eaLnBrk="1" hangingPunct="1"/>
            <a:r>
              <a:rPr lang="hr-HR" altLang="sr-Latn-RS">
                <a:solidFill>
                  <a:srgbClr val="7030A0"/>
                </a:solidFill>
              </a:rPr>
              <a:t>Volumen pripravka</a:t>
            </a:r>
          </a:p>
          <a:p>
            <a:pPr eaLnBrk="1" hangingPunct="1"/>
            <a:r>
              <a:rPr lang="hr-HR" altLang="sr-Latn-RS">
                <a:solidFill>
                  <a:srgbClr val="7030A0"/>
                </a:solidFill>
              </a:rPr>
              <a:t>Registarski broj vrećice</a:t>
            </a:r>
          </a:p>
          <a:p>
            <a:pPr eaLnBrk="1" hangingPunct="1"/>
            <a:r>
              <a:rPr lang="hr-HR" altLang="sr-Latn-RS">
                <a:solidFill>
                  <a:srgbClr val="7030A0"/>
                </a:solidFill>
              </a:rPr>
              <a:t>Rok uporabe </a:t>
            </a:r>
          </a:p>
          <a:p>
            <a:pPr eaLnBrk="1" hangingPunct="1"/>
            <a:r>
              <a:rPr lang="hr-HR" altLang="sr-Latn-RS">
                <a:solidFill>
                  <a:srgbClr val="7030A0"/>
                </a:solidFill>
              </a:rPr>
              <a:t>Porijeklo pripravka (dobrovoljni davatelj)</a:t>
            </a:r>
          </a:p>
          <a:p>
            <a:pPr eaLnBrk="1" hangingPunct="1"/>
            <a:r>
              <a:rPr lang="hr-HR" altLang="sr-Latn-RS">
                <a:solidFill>
                  <a:srgbClr val="7030A0"/>
                </a:solidFill>
              </a:rPr>
              <a:t>Bolesti prenosive krvlju na koje je pripravak testiran</a:t>
            </a:r>
          </a:p>
          <a:p>
            <a:pPr eaLnBrk="1" hangingPunct="1"/>
            <a:r>
              <a:rPr lang="hr-HR" altLang="sr-Latn-RS">
                <a:solidFill>
                  <a:srgbClr val="7030A0"/>
                </a:solidFill>
              </a:rPr>
              <a:t>Naziv ustanove gdje se krv vadila i obradila</a:t>
            </a:r>
          </a:p>
          <a:p>
            <a:pPr eaLnBrk="1" hangingPunct="1"/>
            <a:endParaRPr lang="hr-HR" altLang="sr-Latn-RS">
              <a:solidFill>
                <a:srgbClr val="7030A0"/>
              </a:solidFill>
            </a:endParaRPr>
          </a:p>
          <a:p>
            <a:pPr eaLnBrk="1" hangingPunct="1"/>
            <a:endParaRPr lang="hr-HR" altLang="sr-Latn-R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petrovic1\Downloads\IMAG14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5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417638"/>
          </a:xfrm>
        </p:spPr>
        <p:txBody>
          <a:bodyPr/>
          <a:lstStyle/>
          <a:p>
            <a:r>
              <a:rPr lang="hr-HR" altLang="sr-Latn-RS" sz="4000" b="1">
                <a:solidFill>
                  <a:srgbClr val="7030A0"/>
                </a:solidFill>
              </a:rPr>
              <a:t>DJELOVANJE TRASFUZIJSKE KRVI I KRVNIH KOMPONENTA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851" y="1628775"/>
            <a:ext cx="8569325" cy="5329238"/>
          </a:xfrm>
        </p:spPr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7030A0"/>
                </a:solidFill>
              </a:rPr>
              <a:t>indikacije za primjenu pune krvi se suzuju,te se daju samo kod </a:t>
            </a:r>
            <a:r>
              <a:rPr lang="hr-HR" dirty="0" err="1" smtClean="0">
                <a:solidFill>
                  <a:srgbClr val="7030A0"/>
                </a:solidFill>
              </a:rPr>
              <a:t>hemolitičkih</a:t>
            </a:r>
            <a:r>
              <a:rPr lang="hr-HR" dirty="0" smtClean="0">
                <a:solidFill>
                  <a:srgbClr val="7030A0"/>
                </a:solidFill>
              </a:rPr>
              <a:t> bolesti novorođenčeta,</a:t>
            </a:r>
            <a:r>
              <a:rPr lang="hr-HR" dirty="0" err="1" smtClean="0">
                <a:solidFill>
                  <a:srgbClr val="7030A0"/>
                </a:solidFill>
              </a:rPr>
              <a:t>eksangvinotransfuzije</a:t>
            </a:r>
            <a:endParaRPr lang="hr-HR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hr-HR" dirty="0" smtClean="0">
                <a:solidFill>
                  <a:srgbClr val="7030A0"/>
                </a:solidFill>
              </a:rPr>
              <a:t>u drugim slučajevima nadoknađuju se njezini dijelovi: eritrociti</a:t>
            </a:r>
          </a:p>
          <a:p>
            <a:pPr marL="0" indent="0">
              <a:buNone/>
              <a:defRPr/>
            </a:pP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smtClean="0">
                <a:solidFill>
                  <a:srgbClr val="7030A0"/>
                </a:solidFill>
              </a:rPr>
              <a:t>                           plazma</a:t>
            </a:r>
          </a:p>
          <a:p>
            <a:pPr marL="0" indent="0">
              <a:buNone/>
              <a:defRPr/>
            </a:pP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smtClean="0">
                <a:solidFill>
                  <a:srgbClr val="7030A0"/>
                </a:solidFill>
              </a:rPr>
              <a:t>                           trombociti</a:t>
            </a:r>
          </a:p>
          <a:p>
            <a:pPr marL="0" indent="0">
              <a:buNone/>
              <a:defRPr/>
            </a:pP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smtClean="0">
                <a:solidFill>
                  <a:srgbClr val="7030A0"/>
                </a:solidFill>
              </a:rPr>
              <a:t>                           leukociti</a:t>
            </a:r>
          </a:p>
        </p:txBody>
      </p:sp>
    </p:spTree>
    <p:extLst>
      <p:ext uri="{BB962C8B-B14F-4D97-AF65-F5344CB8AC3E}">
        <p14:creationId xmlns:p14="http://schemas.microsoft.com/office/powerpoint/2010/main" val="28095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 flipV="1">
            <a:off x="1981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sr-Latn-CS" altLang="sr-Latn-R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703389" y="404813"/>
            <a:ext cx="8713787" cy="6337300"/>
          </a:xfrm>
        </p:spPr>
        <p:txBody>
          <a:bodyPr/>
          <a:lstStyle/>
          <a:p>
            <a:endParaRPr lang="hr-HR" altLang="sr-Latn-RS" smtClean="0">
              <a:solidFill>
                <a:srgbClr val="7030A0"/>
              </a:solidFill>
            </a:endParaRPr>
          </a:p>
          <a:p>
            <a:r>
              <a:rPr lang="hr-HR" altLang="sr-Latn-RS" smtClean="0">
                <a:solidFill>
                  <a:srgbClr val="7030A0"/>
                </a:solidFill>
              </a:rPr>
              <a:t>još se i primjenjuje :krioprecipitat i koncentrati granulocita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derivati plazme koji se primjenjuju su albumini (5%,20%),imunoglobulini,čimbenici zgrušavanja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plazma djeluje : homeostatski,odstranjuje toksine,nadoknađuje tekućinu u cirkulaciji,nadoknađuje manjak proteina</a:t>
            </a:r>
          </a:p>
        </p:txBody>
      </p:sp>
    </p:spTree>
    <p:extLst>
      <p:ext uri="{BB962C8B-B14F-4D97-AF65-F5344CB8AC3E}">
        <p14:creationId xmlns:p14="http://schemas.microsoft.com/office/powerpoint/2010/main" val="2580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15888"/>
            <a:ext cx="89281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0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>
                <a:solidFill>
                  <a:srgbClr val="002060"/>
                </a:solidFill>
              </a:rPr>
              <a:t>GLAVNI CILJEVI TRANSFUZIJE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92313" y="1557338"/>
            <a:ext cx="8229600" cy="4525962"/>
          </a:xfrm>
        </p:spPr>
        <p:txBody>
          <a:bodyPr/>
          <a:lstStyle/>
          <a:p>
            <a:endParaRPr lang="hr-HR" altLang="sr-Latn-RS" smtClean="0"/>
          </a:p>
          <a:p>
            <a:r>
              <a:rPr lang="hr-HR" altLang="sr-Latn-RS" smtClean="0">
                <a:solidFill>
                  <a:srgbClr val="7030A0"/>
                </a:solidFill>
              </a:rPr>
              <a:t>održavanje volumena krvi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prijenos kisika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korekcija poremećaja i zgrušavanje krvi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korekcija imunosnog deficita</a:t>
            </a:r>
          </a:p>
        </p:txBody>
      </p:sp>
    </p:spTree>
    <p:extLst>
      <p:ext uri="{BB962C8B-B14F-4D97-AF65-F5344CB8AC3E}">
        <p14:creationId xmlns:p14="http://schemas.microsoft.com/office/powerpoint/2010/main" val="19681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5164" y="-1"/>
            <a:ext cx="9329449" cy="15240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734291"/>
            <a:ext cx="10507085" cy="563413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2. </a:t>
            </a:r>
            <a:r>
              <a:rPr lang="hr-HR" sz="2000" b="1" dirty="0" smtClean="0"/>
              <a:t>Opisati i objasniti </a:t>
            </a:r>
            <a:r>
              <a:rPr lang="hr-HR" sz="2000" dirty="0" smtClean="0"/>
              <a:t>uzimanje, konzerviranje i čuvanje krvi.</a:t>
            </a:r>
          </a:p>
          <a:p>
            <a:r>
              <a:rPr lang="hr-HR" sz="2000" dirty="0" smtClean="0"/>
              <a:t>3. </a:t>
            </a:r>
            <a:r>
              <a:rPr lang="hr-HR" sz="2000" b="1" dirty="0"/>
              <a:t>Opisati i objasniti </a:t>
            </a:r>
            <a:r>
              <a:rPr lang="hr-HR" sz="2000" dirty="0" smtClean="0"/>
              <a:t>djelovanje transfuzije krvi i krvnih sastojaka.</a:t>
            </a:r>
          </a:p>
          <a:p>
            <a:r>
              <a:rPr lang="hr-HR" sz="2000" dirty="0" smtClean="0"/>
              <a:t>4. </a:t>
            </a:r>
            <a:r>
              <a:rPr lang="hr-HR" sz="2000" b="1" dirty="0" smtClean="0"/>
              <a:t>Nabrojiti i opisati </a:t>
            </a:r>
            <a:r>
              <a:rPr lang="hr-HR" sz="2000" dirty="0" smtClean="0"/>
              <a:t>zadaće sestre pri davanju transfuzije krvi i krvnih sastojak te </a:t>
            </a:r>
            <a:r>
              <a:rPr lang="hr-HR" sz="2000" b="1" dirty="0" smtClean="0"/>
              <a:t>sudjelovati </a:t>
            </a:r>
            <a:r>
              <a:rPr lang="hr-HR" sz="2000" dirty="0" smtClean="0"/>
              <a:t>u pripremi bolesnika, pribora i krvi.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9823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smtClean="0">
                <a:solidFill>
                  <a:srgbClr val="002060"/>
                </a:solidFill>
              </a:rPr>
              <a:t>ZADAĆA SESTRE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>
                <a:solidFill>
                  <a:srgbClr val="7030A0"/>
                </a:solidFill>
              </a:rPr>
              <a:t>priprema bolesnika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vađenje krvi za određivanje krvne grupe i interreakcije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priprema krvi pribora za davanje transfuzije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izvesti zahvat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transfuzija se daje 1 do 2 h</a:t>
            </a:r>
          </a:p>
          <a:p>
            <a:endParaRPr lang="hr-HR" altLang="sr-Latn-RS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smtClean="0">
                <a:solidFill>
                  <a:srgbClr val="002060"/>
                </a:solidFill>
              </a:rPr>
              <a:t>KOMPLIKACIJE-LJUDSKA POGREŠKA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5141913"/>
          </a:xfrm>
        </p:spPr>
        <p:txBody>
          <a:bodyPr/>
          <a:lstStyle/>
          <a:p>
            <a:endParaRPr lang="hr-HR" altLang="sr-Latn-RS" sz="2400">
              <a:solidFill>
                <a:srgbClr val="7030A0"/>
              </a:solidFill>
            </a:endParaRPr>
          </a:p>
          <a:p>
            <a:r>
              <a:rPr lang="hr-HR" altLang="sr-Latn-RS" smtClean="0">
                <a:solidFill>
                  <a:srgbClr val="7030A0"/>
                </a:solidFill>
              </a:rPr>
              <a:t>u</a:t>
            </a:r>
            <a:r>
              <a:rPr lang="vi-VN" altLang="sr-Latn-RS" smtClean="0">
                <a:solidFill>
                  <a:srgbClr val="7030A0"/>
                </a:solidFill>
              </a:rPr>
              <a:t> identifikaciji bolesnika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u </a:t>
            </a:r>
            <a:r>
              <a:rPr lang="vi-VN" altLang="sr-Latn-RS" smtClean="0">
                <a:solidFill>
                  <a:srgbClr val="7030A0"/>
                </a:solidFill>
              </a:rPr>
              <a:t> zamjeni uzoraka krvi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u </a:t>
            </a:r>
            <a:r>
              <a:rPr lang="vi-VN" altLang="sr-Latn-RS" smtClean="0">
                <a:solidFill>
                  <a:srgbClr val="7030A0"/>
                </a:solidFill>
              </a:rPr>
              <a:t> pogrešnom prepisivanju podataka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u </a:t>
            </a:r>
            <a:r>
              <a:rPr lang="vi-VN" altLang="sr-Latn-RS" smtClean="0">
                <a:solidFill>
                  <a:srgbClr val="7030A0"/>
                </a:solidFill>
              </a:rPr>
              <a:t> zamjeni krvi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u </a:t>
            </a:r>
            <a:r>
              <a:rPr lang="vi-VN" altLang="sr-Latn-RS" smtClean="0">
                <a:solidFill>
                  <a:srgbClr val="7030A0"/>
                </a:solidFill>
              </a:rPr>
              <a:t> neadekvatnoj pripremi krvi i krvnih komponenata</a:t>
            </a:r>
          </a:p>
          <a:p>
            <a:r>
              <a:rPr lang="hr-HR" altLang="sr-Latn-RS" smtClean="0">
                <a:solidFill>
                  <a:srgbClr val="7030A0"/>
                </a:solidFill>
              </a:rPr>
              <a:t>u </a:t>
            </a:r>
            <a:r>
              <a:rPr lang="vi-VN" altLang="sr-Latn-RS" smtClean="0">
                <a:solidFill>
                  <a:srgbClr val="7030A0"/>
                </a:solidFill>
              </a:rPr>
              <a:t> pregrijavanju kr</a:t>
            </a:r>
            <a:r>
              <a:rPr lang="hr-HR" altLang="sr-Latn-RS" smtClean="0">
                <a:solidFill>
                  <a:srgbClr val="7030A0"/>
                </a:solidFill>
              </a:rPr>
              <a:t>vi</a:t>
            </a:r>
            <a:endParaRPr lang="vi-VN" altLang="sr-Latn-RS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703389" y="188914"/>
            <a:ext cx="87137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altLang="sr-Latn-RS" sz="3200" b="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sr-Latn-RS" sz="3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 davanju pothlađene krvi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altLang="sr-Latn-RS" sz="3200" b="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sr-Latn-RS" sz="3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 davanju lijekova transfuzijom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altLang="sr-Latn-RS" sz="3200" b="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sr-Latn-RS" sz="3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 prebrzom davanju transfuzije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altLang="sr-Latn-RS" sz="3200" b="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sr-Latn-RS" sz="3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 nepravilnom rukovanju priborom za transfuziju krvi</a:t>
            </a:r>
          </a:p>
        </p:txBody>
      </p:sp>
    </p:spTree>
    <p:extLst>
      <p:ext uri="{BB962C8B-B14F-4D97-AF65-F5344CB8AC3E}">
        <p14:creationId xmlns:p14="http://schemas.microsoft.com/office/powerpoint/2010/main" val="14979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smtClean="0">
                <a:solidFill>
                  <a:srgbClr val="002060"/>
                </a:solidFill>
              </a:rPr>
              <a:t>POSTTRASFUZIJSKE REAKCIJE</a:t>
            </a:r>
            <a:endParaRPr lang="hr-HR" altLang="sr-Latn-RS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5141913"/>
          </a:xfrm>
        </p:spPr>
        <p:txBody>
          <a:bodyPr>
            <a:normAutofit lnSpcReduction="10000"/>
          </a:bodyPr>
          <a:lstStyle/>
          <a:p>
            <a:r>
              <a:rPr lang="hr-HR" altLang="sr-Latn-RS" smtClean="0">
                <a:solidFill>
                  <a:srgbClr val="FF0000"/>
                </a:solidFill>
              </a:rPr>
              <a:t>RANE</a:t>
            </a:r>
            <a:r>
              <a:rPr lang="hr-HR" altLang="sr-Latn-RS" smtClean="0">
                <a:solidFill>
                  <a:srgbClr val="7030A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hr-HR" altLang="sr-Latn-RS" sz="2400">
                <a:solidFill>
                  <a:srgbClr val="7030A0"/>
                </a:solidFill>
              </a:rPr>
              <a:t>hemolitička reakcija</a:t>
            </a:r>
          </a:p>
          <a:p>
            <a:pPr>
              <a:buFontTx/>
              <a:buChar char="-"/>
            </a:pPr>
            <a:r>
              <a:rPr lang="hr-HR" altLang="sr-Latn-RS" sz="2400">
                <a:solidFill>
                  <a:srgbClr val="7030A0"/>
                </a:solidFill>
              </a:rPr>
              <a:t>pseudohemolitičke reakcije</a:t>
            </a:r>
          </a:p>
          <a:p>
            <a:pPr>
              <a:buFontTx/>
              <a:buChar char="-"/>
            </a:pPr>
            <a:r>
              <a:rPr lang="hr-HR" altLang="sr-Latn-RS" sz="2400">
                <a:solidFill>
                  <a:srgbClr val="7030A0"/>
                </a:solidFill>
              </a:rPr>
              <a:t>alergijsko-anafilaktičke reakcije</a:t>
            </a:r>
          </a:p>
          <a:p>
            <a:pPr>
              <a:buFontTx/>
              <a:buChar char="-"/>
            </a:pPr>
            <a:r>
              <a:rPr lang="hr-HR" altLang="sr-Latn-RS" sz="2400">
                <a:solidFill>
                  <a:srgbClr val="7030A0"/>
                </a:solidFill>
              </a:rPr>
              <a:t>febrilne reakcije</a:t>
            </a:r>
          </a:p>
          <a:p>
            <a:pPr>
              <a:buFontTx/>
              <a:buChar char="-"/>
            </a:pPr>
            <a:r>
              <a:rPr lang="hr-HR" altLang="sr-Latn-RS" sz="2400">
                <a:solidFill>
                  <a:srgbClr val="7030A0"/>
                </a:solidFill>
              </a:rPr>
              <a:t>pirogene reakcije</a:t>
            </a:r>
          </a:p>
          <a:p>
            <a:pPr>
              <a:buFontTx/>
              <a:buChar char="-"/>
            </a:pPr>
            <a:r>
              <a:rPr lang="hr-HR" altLang="sr-Latn-RS" sz="2400">
                <a:solidFill>
                  <a:srgbClr val="7030A0"/>
                </a:solidFill>
              </a:rPr>
              <a:t>preopterećenje kardiovaskularnog sustava</a:t>
            </a:r>
          </a:p>
          <a:p>
            <a:pPr>
              <a:buFontTx/>
              <a:buChar char="-"/>
            </a:pPr>
            <a:r>
              <a:rPr lang="hr-HR" altLang="sr-Latn-RS" sz="2400">
                <a:solidFill>
                  <a:srgbClr val="7030A0"/>
                </a:solidFill>
              </a:rPr>
              <a:t>zračna embolija </a:t>
            </a:r>
          </a:p>
          <a:p>
            <a:endParaRPr lang="hr-HR" altLang="sr-Latn-R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defRPr/>
            </a:pPr>
            <a:r>
              <a:rPr lang="hr-HR" dirty="0">
                <a:solidFill>
                  <a:srgbClr val="FF0000"/>
                </a:solidFill>
              </a:rPr>
              <a:t>KASNE</a:t>
            </a:r>
          </a:p>
          <a:p>
            <a:pPr>
              <a:defRPr/>
            </a:pPr>
            <a:endParaRPr lang="hr-HR" dirty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hr-HR" sz="2400" dirty="0">
                <a:solidFill>
                  <a:srgbClr val="7030A0"/>
                </a:solidFill>
              </a:rPr>
              <a:t>hepatitis B</a:t>
            </a:r>
          </a:p>
          <a:p>
            <a:pPr marL="285750" indent="-285750">
              <a:buFontTx/>
              <a:buChar char="-"/>
              <a:defRPr/>
            </a:pPr>
            <a:r>
              <a:rPr lang="hr-HR" sz="2400" dirty="0">
                <a:solidFill>
                  <a:srgbClr val="7030A0"/>
                </a:solidFill>
              </a:rPr>
              <a:t>hepatitis C</a:t>
            </a:r>
          </a:p>
          <a:p>
            <a:pPr marL="285750" indent="-285750">
              <a:buFontTx/>
              <a:buChar char="-"/>
              <a:defRPr/>
            </a:pPr>
            <a:r>
              <a:rPr lang="hr-HR" sz="2400" dirty="0">
                <a:solidFill>
                  <a:srgbClr val="7030A0"/>
                </a:solidFill>
              </a:rPr>
              <a:t>sifilis</a:t>
            </a:r>
          </a:p>
          <a:p>
            <a:pPr marL="285750" indent="-285750">
              <a:buFontTx/>
              <a:buChar char="-"/>
              <a:defRPr/>
            </a:pPr>
            <a:r>
              <a:rPr lang="hr-HR" sz="2400" dirty="0">
                <a:solidFill>
                  <a:srgbClr val="7030A0"/>
                </a:solidFill>
              </a:rPr>
              <a:t>AIDS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5" name="Up-Down Arrow 4"/>
          <p:cNvSpPr/>
          <p:nvPr/>
        </p:nvSpPr>
        <p:spPr>
          <a:xfrm>
            <a:off x="5375276" y="1557338"/>
            <a:ext cx="773113" cy="4895850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3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61950"/>
            <a:ext cx="61658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079875" y="5661025"/>
            <a:ext cx="4319588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HVALA !!!</a:t>
            </a:r>
          </a:p>
        </p:txBody>
      </p:sp>
    </p:spTree>
    <p:extLst>
      <p:ext uri="{BB962C8B-B14F-4D97-AF65-F5344CB8AC3E}">
        <p14:creationId xmlns:p14="http://schemas.microsoft.com/office/powerpoint/2010/main" val="1934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785813"/>
            <a:ext cx="7772400" cy="1928812"/>
          </a:xfrm>
        </p:spPr>
        <p:txBody>
          <a:bodyPr/>
          <a:lstStyle/>
          <a:p>
            <a:pPr eaLnBrk="1" hangingPunct="1"/>
            <a:r>
              <a:rPr lang="hr-HR" altLang="sr-Latn-RS" sz="4800" b="1">
                <a:solidFill>
                  <a:srgbClr val="002060"/>
                </a:solidFill>
              </a:rPr>
              <a:t>TRANSFUZIJA KRVI</a:t>
            </a:r>
            <a:br>
              <a:rPr lang="hr-HR" altLang="sr-Latn-RS" sz="4800" b="1">
                <a:solidFill>
                  <a:srgbClr val="002060"/>
                </a:solidFill>
              </a:rPr>
            </a:br>
            <a:endParaRPr lang="hr-HR" altLang="sr-Latn-RS" sz="280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r-Latn-CS" altLang="sr-Latn-RS" smtClean="0"/>
          </a:p>
        </p:txBody>
      </p:sp>
      <p:pic>
        <p:nvPicPr>
          <p:cNvPr id="2052" name="Picture 9" descr="k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644901"/>
            <a:ext cx="6480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5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002060"/>
                </a:solidFill>
              </a:rPr>
              <a:t>TRANSFUZIJA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/>
            <a:r>
              <a:rPr lang="hr-HR" altLang="sr-Latn-RS" smtClean="0">
                <a:solidFill>
                  <a:srgbClr val="7030A0"/>
                </a:solidFill>
              </a:rPr>
              <a:t>(lat.transfundere-preliti ,pretočiti)</a:t>
            </a:r>
          </a:p>
          <a:p>
            <a:pPr eaLnBrk="1" hangingPunct="1">
              <a:buFontTx/>
              <a:buNone/>
            </a:pPr>
            <a:endParaRPr lang="hr-HR" altLang="sr-Latn-RS" smtClean="0">
              <a:solidFill>
                <a:srgbClr val="7030A0"/>
              </a:solidFill>
            </a:endParaRPr>
          </a:p>
          <a:p>
            <a:pPr eaLnBrk="1" hangingPunct="1"/>
            <a:r>
              <a:rPr lang="hr-HR" altLang="sr-Latn-RS" smtClean="0">
                <a:solidFill>
                  <a:srgbClr val="7030A0"/>
                </a:solidFill>
              </a:rPr>
              <a:t>je medicinski postupak kojim se bolesniku daje krv ili njezini sastojci</a:t>
            </a:r>
          </a:p>
          <a:p>
            <a:pPr eaLnBrk="1" hangingPunct="1"/>
            <a:r>
              <a:rPr lang="hr-HR" altLang="sr-Latn-RS" smtClean="0">
                <a:solidFill>
                  <a:srgbClr val="7030A0"/>
                </a:solidFill>
              </a:rPr>
              <a:t>dijeli se na : direktnu i indirektnu</a:t>
            </a:r>
          </a:p>
        </p:txBody>
      </p:sp>
    </p:spTree>
    <p:extLst>
      <p:ext uri="{BB962C8B-B14F-4D97-AF65-F5344CB8AC3E}">
        <p14:creationId xmlns:p14="http://schemas.microsoft.com/office/powerpoint/2010/main" val="377385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002060"/>
                </a:solidFill>
              </a:rPr>
              <a:t>POVIJEST TRANSFUZIJE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7834313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u samim počecima prije 2000 godina izgubljena krv nadoknađuje se krvlju životinja ili drugog čovjeka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u 19. st. engleski opstetričar Blundell koristi transfuziju kod rodilja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1900.godine Landsteiner otkriva krvne grupe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1923. godine u zagrebačkoj ginekološkoj bolnici - Petrova ulica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1925. godine u Osijeku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1945. godine osnovan zavod za transfuziju u Petrovoj 3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134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7834313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konzerviranje i čuvanje krvi pridonijela je masovnoj primjeni trasfuzije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u prvom svjetskom ratu i u španjolskom građanskom ratu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nakon drugog svjetskog rata otvaraju se brojni centri za transfuziju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krv se iz jednog organizma prenosi u drugi, </a:t>
            </a:r>
            <a:r>
              <a:rPr lang="hr-HR" altLang="sr-Latn-RS" b="1">
                <a:solidFill>
                  <a:srgbClr val="7030A0"/>
                </a:solidFill>
              </a:rPr>
              <a:t>indirektno ili direktno</a:t>
            </a:r>
            <a:endParaRPr lang="hr-HR" altLang="sr-Latn-RS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FF0000"/>
                </a:solidFill>
              </a:rPr>
              <a:t>direktna</a:t>
            </a:r>
            <a:r>
              <a:rPr lang="hr-HR" altLang="sr-Latn-RS">
                <a:solidFill>
                  <a:srgbClr val="7030A0"/>
                </a:solidFill>
              </a:rPr>
              <a:t> se danas ne primjenjuje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7030A0"/>
                </a:solidFill>
              </a:rPr>
              <a:t>našla je svoju primjenu u Domovinskom ratu 1991./92.godine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solidFill>
                  <a:srgbClr val="FF0000"/>
                </a:solidFill>
              </a:rPr>
              <a:t>indirektna</a:t>
            </a:r>
            <a:r>
              <a:rPr lang="hr-HR" altLang="sr-Latn-RS">
                <a:solidFill>
                  <a:srgbClr val="7030A0"/>
                </a:solidFill>
              </a:rPr>
              <a:t> je postupak primjene konzervirane krvi</a:t>
            </a:r>
          </a:p>
          <a:p>
            <a:pPr eaLnBrk="1" hangingPunct="1">
              <a:lnSpc>
                <a:spcPct val="90000"/>
              </a:lnSpc>
            </a:pPr>
            <a:endParaRPr lang="hr-HR" altLang="sr-Latn-RS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hr-HR" altLang="sr-Latn-R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80964"/>
            <a:ext cx="4995862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741863" y="4868864"/>
            <a:ext cx="5099050" cy="16351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direktno davanje krvi - izvedeno prvi puta u Londonu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1657. g.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874714"/>
            <a:ext cx="262731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1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-22225"/>
            <a:ext cx="9144000" cy="70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5776" y="6038851"/>
            <a:ext cx="3744913" cy="936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indirektno davanje krvi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7213" y="1"/>
            <a:ext cx="1657350" cy="549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med.tehničar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2889" y="836613"/>
            <a:ext cx="1728787" cy="565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 krvi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4825" y="2852738"/>
            <a:ext cx="1296988" cy="633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i.v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primijena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739</Words>
  <Application>Microsoft Office PowerPoint</Application>
  <PresentationFormat>Široki zaslon</PresentationFormat>
  <Paragraphs>155</Paragraphs>
  <Slides>35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Tahoma</vt:lpstr>
      <vt:lpstr>Wingdings 3</vt:lpstr>
      <vt:lpstr>Pramen</vt:lpstr>
      <vt:lpstr>Škola za medicinske sestre Vinogradska Zdravstvena njega kirurškoga bolesnika opća </vt:lpstr>
      <vt:lpstr>PowerPoint prezentacija</vt:lpstr>
      <vt:lpstr>PowerPoint prezentacija</vt:lpstr>
      <vt:lpstr>TRANSFUZIJA KRVI </vt:lpstr>
      <vt:lpstr>TRANSFUZIJA</vt:lpstr>
      <vt:lpstr>POVIJEST TRANSFUZIJE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UZIMANJE KRVI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PLAZMAFEREZA</vt:lpstr>
      <vt:lpstr>ANTIKOAGULANTNE OTOPINE</vt:lpstr>
      <vt:lpstr>KONZERVIRANA KRV</vt:lpstr>
      <vt:lpstr>OZNAČAVANJE PRIPRAVKA</vt:lpstr>
      <vt:lpstr>PowerPoint prezentacija</vt:lpstr>
      <vt:lpstr>DJELOVANJE TRASFUZIJSKE KRVI I KRVNIH KOMPONENTA</vt:lpstr>
      <vt:lpstr>PowerPoint prezentacija</vt:lpstr>
      <vt:lpstr>PowerPoint prezentacija</vt:lpstr>
      <vt:lpstr>GLAVNI CILJEVI TRANSFUZIJE</vt:lpstr>
      <vt:lpstr>ZADAĆA SESTRE</vt:lpstr>
      <vt:lpstr>KOMPLIKACIJE-LJUDSKA POGREŠKA</vt:lpstr>
      <vt:lpstr>PowerPoint prezentacija</vt:lpstr>
      <vt:lpstr>POSTTRASFUZIJSKE REAKCIJE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Zdravstvena njega kirurškoga bolesnika opća </dc:title>
  <dc:creator>Bozic</dc:creator>
  <cp:lastModifiedBy>Bozic</cp:lastModifiedBy>
  <cp:revision>2</cp:revision>
  <dcterms:created xsi:type="dcterms:W3CDTF">2020-05-30T14:12:04Z</dcterms:created>
  <dcterms:modified xsi:type="dcterms:W3CDTF">2020-05-30T14:16:03Z</dcterms:modified>
</cp:coreProperties>
</file>