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67" r:id="rId4"/>
    <p:sldId id="266" r:id="rId5"/>
    <p:sldId id="268" r:id="rId6"/>
    <p:sldId id="269" r:id="rId7"/>
    <p:sldId id="259" r:id="rId8"/>
    <p:sldId id="260" r:id="rId9"/>
    <p:sldId id="261" r:id="rId10"/>
    <p:sldId id="262" r:id="rId11"/>
    <p:sldId id="278" r:id="rId12"/>
    <p:sldId id="263" r:id="rId13"/>
    <p:sldId id="264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B810-FF93-4B41-BA2E-C82668F24742}" type="datetimeFigureOut">
              <a:rPr lang="hr-HR" smtClean="0"/>
              <a:t>24.5.2020.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D2D3-A8B1-4124-BDFF-63D6BF02BBE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B810-FF93-4B41-BA2E-C82668F24742}" type="datetimeFigureOut">
              <a:rPr lang="hr-HR" smtClean="0"/>
              <a:t>24.5.2020.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1BD2D3-A8B1-4124-BDFF-63D6BF02BBEB}" type="slidenum">
              <a:rPr lang="hr-HR" smtClean="0"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865B810-FF93-4B41-BA2E-C82668F24742}" type="datetimeFigureOut">
              <a:rPr lang="hr-HR" smtClean="0"/>
              <a:t>24.5.2020.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61BD2D3-A8B1-4124-BDFF-63D6BF02BBEB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9" r:id="rId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14400" y="609600"/>
            <a:ext cx="10363200" cy="4343399"/>
          </a:xfrm>
        </p:spPr>
        <p:txBody>
          <a:bodyPr/>
          <a:lstStyle/>
          <a:p>
            <a:r>
              <a:rPr lang="hr-HR" sz="3600" dirty="0"/>
              <a:t>Škola za medicinske sestre Vinogradska</a:t>
            </a:r>
            <a:br>
              <a:rPr lang="hr-HR" dirty="0"/>
            </a:br>
            <a:r>
              <a:rPr lang="hr-HR" sz="4800" dirty="0"/>
              <a:t>Profesionalna komunikacija u </a:t>
            </a:r>
            <a:br>
              <a:rPr lang="hr-HR" sz="4800" dirty="0"/>
            </a:br>
            <a:r>
              <a:rPr lang="hr-HR" sz="4800" dirty="0"/>
              <a:t>sestrinstvu</a:t>
            </a:r>
            <a:br>
              <a:rPr lang="hr-HR" sz="4800" dirty="0"/>
            </a:br>
            <a:br>
              <a:rPr lang="hr-HR" sz="4800" dirty="0"/>
            </a:br>
            <a:r>
              <a:rPr lang="hr-HR" sz="4800" dirty="0">
                <a:solidFill>
                  <a:srgbClr val="FF0000"/>
                </a:solidFill>
              </a:rPr>
              <a:t>Komunikacija unutar tima</a:t>
            </a:r>
            <a:endParaRPr lang="hr-HR" sz="6000" dirty="0">
              <a:solidFill>
                <a:srgbClr val="FF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Gordana Major</a:t>
            </a:r>
          </a:p>
        </p:txBody>
      </p:sp>
    </p:spTree>
    <p:extLst>
      <p:ext uri="{BB962C8B-B14F-4D97-AF65-F5344CB8AC3E}">
        <p14:creationId xmlns:p14="http://schemas.microsoft.com/office/powerpoint/2010/main" val="1112264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b="1" dirty="0"/>
              <a:t>U slučaju pojave sukoba</a:t>
            </a:r>
            <a:r>
              <a:rPr lang="hr-HR" sz="2800" dirty="0"/>
              <a:t>:</a:t>
            </a:r>
          </a:p>
          <a:p>
            <a:pPr marL="0" indent="0">
              <a:buNone/>
            </a:pPr>
            <a:endParaRPr lang="hr-HR" sz="2800" dirty="0"/>
          </a:p>
          <a:p>
            <a:pPr marL="0" indent="0">
              <a:buNone/>
            </a:pPr>
            <a:endParaRPr lang="hr-HR" sz="2800" dirty="0"/>
          </a:p>
          <a:p>
            <a:pPr marL="0" indent="0">
              <a:buNone/>
            </a:pPr>
            <a:endParaRPr lang="hr-HR" sz="2800" dirty="0"/>
          </a:p>
          <a:p>
            <a:pPr marL="0" indent="0">
              <a:buNone/>
            </a:pPr>
            <a:endParaRPr lang="hr-HR" sz="2800" dirty="0"/>
          </a:p>
          <a:p>
            <a:pPr>
              <a:buFontTx/>
              <a:buChar char="-"/>
            </a:pPr>
            <a:r>
              <a:rPr lang="hr-HR" sz="2800" dirty="0"/>
              <a:t>Osvijestiti i verbalizirati prepreke u komunikaciji</a:t>
            </a:r>
          </a:p>
          <a:p>
            <a:pPr>
              <a:buFontTx/>
              <a:buChar char="-"/>
            </a:pPr>
            <a:r>
              <a:rPr lang="hr-HR" sz="2800" dirty="0"/>
              <a:t>Prepoznati izvor i tip konflikta</a:t>
            </a:r>
          </a:p>
          <a:p>
            <a:pPr>
              <a:buFontTx/>
              <a:buChar char="-"/>
            </a:pPr>
            <a:r>
              <a:rPr lang="hr-HR" sz="2800" dirty="0"/>
              <a:t>Napraviti strategiju za prevenciju/rješenje konfliktnih situacija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1580BEBC-FD70-4286-A1D5-11C7E38ECF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499601"/>
            <a:ext cx="4702493" cy="248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606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891B39D-4E87-4A25-9EBE-495782E7D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E3F57DF-625B-48E5-A91E-9FFD41A70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U slučaju pojave sukoba</a:t>
            </a: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Predložiti ideje/strategiju za učinkovitije komuniciranje u timu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Realno procijeniti osobnu odgovornost za nastanak sukoba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Koristiti se socijalnom potporom ostalih članova tima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22693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800" b="1" dirty="0"/>
              <a:t>Prednosti timskog rada za pojedinca</a:t>
            </a:r>
            <a:r>
              <a:rPr lang="hr-HR" sz="2800" dirty="0"/>
              <a:t>:</a:t>
            </a:r>
          </a:p>
          <a:p>
            <a:pPr marL="0" indent="0">
              <a:buNone/>
            </a:pPr>
            <a:endParaRPr lang="hr-HR" sz="2800" dirty="0"/>
          </a:p>
          <a:p>
            <a:pPr>
              <a:buFontTx/>
              <a:buChar char="-"/>
            </a:pPr>
            <a:r>
              <a:rPr lang="hr-HR" sz="2800" dirty="0"/>
              <a:t>Zadovoljene potreba (sigurnost, druženje, samopoštovanje)</a:t>
            </a:r>
          </a:p>
          <a:p>
            <a:pPr>
              <a:buFontTx/>
              <a:buChar char="-"/>
            </a:pPr>
            <a:r>
              <a:rPr lang="hr-HR" sz="2800" dirty="0"/>
              <a:t>Stalno učenje i napredovanje</a:t>
            </a:r>
          </a:p>
          <a:p>
            <a:pPr>
              <a:buFontTx/>
              <a:buChar char="-"/>
            </a:pPr>
            <a:r>
              <a:rPr lang="hr-HR" sz="2800" dirty="0"/>
              <a:t>Usvajanje kvalitetne i otvorene komunikacije</a:t>
            </a:r>
          </a:p>
          <a:p>
            <a:pPr>
              <a:buFontTx/>
              <a:buChar char="-"/>
            </a:pPr>
            <a:r>
              <a:rPr lang="hr-HR" sz="2800" dirty="0"/>
              <a:t>Poticanje kreativnosti i inovativnih načina rada i razmišljanja</a:t>
            </a:r>
          </a:p>
          <a:p>
            <a:pPr>
              <a:buFontTx/>
              <a:buChar char="-"/>
            </a:pPr>
            <a:r>
              <a:rPr lang="hr-HR" sz="2800" dirty="0"/>
              <a:t>Veća razina sudjelovanja i odgovornosti pojedinog člana tima</a:t>
            </a:r>
          </a:p>
          <a:p>
            <a:pPr>
              <a:buFontTx/>
              <a:buChar char="-"/>
            </a:pPr>
            <a:r>
              <a:rPr lang="hr-HR" sz="2800" dirty="0"/>
              <a:t>Profesionalna socijalizacija</a:t>
            </a:r>
          </a:p>
        </p:txBody>
      </p:sp>
    </p:spTree>
    <p:extLst>
      <p:ext uri="{BB962C8B-B14F-4D97-AF65-F5344CB8AC3E}">
        <p14:creationId xmlns:p14="http://schemas.microsoft.com/office/powerpoint/2010/main" val="3136624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STILOVI RUKOVOĐENJA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b="1" dirty="0"/>
              <a:t>Autokratski stil</a:t>
            </a:r>
          </a:p>
          <a:p>
            <a:endParaRPr lang="hr-HR" dirty="0"/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7D9008B3-B851-4DB4-A2D9-30EFABA649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5226" y="1773828"/>
            <a:ext cx="6222830" cy="466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999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F80A2F1-D9F0-496B-A1B5-9EEB5C30C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F8A12BF-3EF1-4939-BEF8-B7B97EEFB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Demokratski stil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FF443A14-6E44-4B0E-BE3E-3599F63328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9939" y="1783980"/>
            <a:ext cx="5193543" cy="415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332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286DCBF-CD4A-45ED-8FA4-D6FFEFDEA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2C380ED-36B1-4541-9216-79FD9B4AC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Liberalni stil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7D4F0936-80BE-4EEE-9C38-697D63426A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2583" y="2099653"/>
            <a:ext cx="5300223" cy="352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556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A3B9799-E82E-4DAE-AC3C-5E5C87312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3CB148A-8F59-4423-8AF4-355A2A46C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sz="2800" dirty="0"/>
              <a:t>Komunikacija u timu</a:t>
            </a:r>
            <a:endParaRPr lang="hr-HR" sz="2800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B4204507-18E0-4431-8CD2-63BD5B64B0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8365" y="2264898"/>
            <a:ext cx="785002" cy="4178237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5A148C08-AADF-4930-B78B-B94B4DCEAE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9542" y="3429000"/>
            <a:ext cx="6378090" cy="961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1802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331D874-6BBB-4536-8FC6-EEC438D9A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graphicFrame>
        <p:nvGraphicFramePr>
          <p:cNvPr id="6" name="Tablica 6">
            <a:extLst>
              <a:ext uri="{FF2B5EF4-FFF2-40B4-BE49-F238E27FC236}">
                <a16:creationId xmlns:a16="http://schemas.microsoft.com/office/drawing/2014/main" id="{E80F7E03-EA3C-4A24-86F3-EFCC160BBC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5542010"/>
              </p:ext>
            </p:extLst>
          </p:nvPr>
        </p:nvGraphicFramePr>
        <p:xfrm>
          <a:off x="609600" y="393897"/>
          <a:ext cx="10972800" cy="5704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391">
                  <a:extLst>
                    <a:ext uri="{9D8B030D-6E8A-4147-A177-3AD203B41FA5}">
                      <a16:colId xmlns:a16="http://schemas.microsoft.com/office/drawing/2014/main" val="952681505"/>
                    </a:ext>
                  </a:extLst>
                </a:gridCol>
                <a:gridCol w="8051409">
                  <a:extLst>
                    <a:ext uri="{9D8B030D-6E8A-4147-A177-3AD203B41FA5}">
                      <a16:colId xmlns:a16="http://schemas.microsoft.com/office/drawing/2014/main" val="2984993331"/>
                    </a:ext>
                  </a:extLst>
                </a:gridCol>
              </a:tblGrid>
              <a:tr h="655061">
                <a:tc>
                  <a:txBody>
                    <a:bodyPr/>
                    <a:lstStyle/>
                    <a:p>
                      <a:r>
                        <a:rPr lang="hr-BA" sz="2400" dirty="0"/>
                        <a:t>OSOBNI STIL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2400" dirty="0"/>
                        <a:t>PONAŠANJE OSOBE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453081"/>
                  </a:ext>
                </a:extLst>
              </a:tr>
              <a:tr h="1253407">
                <a:tc>
                  <a:txBody>
                    <a:bodyPr/>
                    <a:lstStyle/>
                    <a:p>
                      <a:r>
                        <a:rPr lang="hr-BA" sz="2400" dirty="0"/>
                        <a:t>Dominantan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2400" dirty="0"/>
                        <a:t>Nastoji kontrolirati socijalne interakcije, naređuje, prekida druge, viče. Dominaciju naglašava namjernim stankama u govoru.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541184"/>
                  </a:ext>
                </a:extLst>
              </a:tr>
              <a:tr h="663568">
                <a:tc>
                  <a:txBody>
                    <a:bodyPr/>
                    <a:lstStyle/>
                    <a:p>
                      <a:r>
                        <a:rPr lang="hr-BA" sz="2400" dirty="0"/>
                        <a:t>Dramatičan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2400" dirty="0"/>
                        <a:t>Neverbalnom komunikacijom prenaglašava poruke.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8788483"/>
                  </a:ext>
                </a:extLst>
              </a:tr>
              <a:tr h="663568">
                <a:tc>
                  <a:txBody>
                    <a:bodyPr/>
                    <a:lstStyle/>
                    <a:p>
                      <a:r>
                        <a:rPr lang="hr-BA" sz="2400" dirty="0"/>
                        <a:t>Svadljiv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2400" dirty="0"/>
                        <a:t>Sklon raspravama, sukobima i dokazivanju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889036"/>
                  </a:ext>
                </a:extLst>
              </a:tr>
              <a:tr h="759620">
                <a:tc>
                  <a:txBody>
                    <a:bodyPr/>
                    <a:lstStyle/>
                    <a:p>
                      <a:r>
                        <a:rPr lang="hr-BA" sz="2400" dirty="0"/>
                        <a:t>Živahan 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2400" dirty="0"/>
                        <a:t>Koristi se pokretima tijela, facijalnom ekspresijom, maše rukama da bi privukao pozornost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7266597"/>
                  </a:ext>
                </a:extLst>
              </a:tr>
              <a:tr h="759620">
                <a:tc>
                  <a:txBody>
                    <a:bodyPr/>
                    <a:lstStyle/>
                    <a:p>
                      <a:r>
                        <a:rPr lang="hr-BA" sz="2400" dirty="0"/>
                        <a:t>Opušten 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2400" dirty="0"/>
                        <a:t>Osoba koja se ne uzbuđuje, rijetko se uzrujava. Uglavnom kontrolira situaciju.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204192"/>
                  </a:ext>
                </a:extLst>
              </a:tr>
              <a:tr h="759620">
                <a:tc>
                  <a:txBody>
                    <a:bodyPr/>
                    <a:lstStyle/>
                    <a:p>
                      <a:r>
                        <a:rPr lang="hr-BA" sz="2400" dirty="0"/>
                        <a:t>Pažljiv 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2400" dirty="0"/>
                        <a:t>Pozorno sluša druge pri čemu usklađuje i neverbalnu komunikaciju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092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16797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EF58643-D0BA-4ED2-A1A7-6D772B0E9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043696D6-4755-4565-A3E8-9E921CF2FB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7817182"/>
              </p:ext>
            </p:extLst>
          </p:nvPr>
        </p:nvGraphicFramePr>
        <p:xfrm>
          <a:off x="609599" y="492370"/>
          <a:ext cx="10972798" cy="35989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392">
                  <a:extLst>
                    <a:ext uri="{9D8B030D-6E8A-4147-A177-3AD203B41FA5}">
                      <a16:colId xmlns:a16="http://schemas.microsoft.com/office/drawing/2014/main" val="660839441"/>
                    </a:ext>
                  </a:extLst>
                </a:gridCol>
                <a:gridCol w="8051406">
                  <a:extLst>
                    <a:ext uri="{9D8B030D-6E8A-4147-A177-3AD203B41FA5}">
                      <a16:colId xmlns:a16="http://schemas.microsoft.com/office/drawing/2014/main" val="2063437509"/>
                    </a:ext>
                  </a:extLst>
                </a:gridCol>
              </a:tblGrid>
              <a:tr h="582479">
                <a:tc>
                  <a:txBody>
                    <a:bodyPr/>
                    <a:lstStyle/>
                    <a:p>
                      <a:r>
                        <a:rPr lang="hr-BA" sz="2400" dirty="0"/>
                        <a:t>OSOBNI STIL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2400" dirty="0"/>
                        <a:t>PONAŠANJE OSOBE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9248156"/>
                  </a:ext>
                </a:extLst>
              </a:tr>
              <a:tr h="684154">
                <a:tc>
                  <a:txBody>
                    <a:bodyPr/>
                    <a:lstStyle/>
                    <a:p>
                      <a:r>
                        <a:rPr lang="hr-BA" sz="2400" dirty="0"/>
                        <a:t>ekstravagantan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2400" dirty="0"/>
                        <a:t>Zapazite ga „na prvu”. Često ima neobičnu odjeću, frizuru, način govora.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652773"/>
                  </a:ext>
                </a:extLst>
              </a:tr>
              <a:tr h="1096739">
                <a:tc>
                  <a:txBody>
                    <a:bodyPr/>
                    <a:lstStyle/>
                    <a:p>
                      <a:r>
                        <a:rPr lang="hr-BA" sz="2400" dirty="0"/>
                        <a:t>Otvoren 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2400" dirty="0"/>
                        <a:t>Slobodno govori o sebi, lako mu je prići i razgovorljiv je.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04896"/>
                  </a:ext>
                </a:extLst>
              </a:tr>
              <a:tr h="1096739">
                <a:tc>
                  <a:txBody>
                    <a:bodyPr/>
                    <a:lstStyle/>
                    <a:p>
                      <a:r>
                        <a:rPr lang="hr-BA" sz="2400" dirty="0"/>
                        <a:t>Prijateljski 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2400" dirty="0"/>
                        <a:t>Često se smije i veseo je. Natjecateljski usmjeren.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829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97703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2640BA-8018-4319-B321-0D9D6FD6A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43EDFE61-8961-40C9-A30B-98D86A571C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5382296"/>
              </p:ext>
            </p:extLst>
          </p:nvPr>
        </p:nvGraphicFramePr>
        <p:xfrm>
          <a:off x="609600" y="629529"/>
          <a:ext cx="10949354" cy="466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12012">
                  <a:extLst>
                    <a:ext uri="{9D8B030D-6E8A-4147-A177-3AD203B41FA5}">
                      <a16:colId xmlns:a16="http://schemas.microsoft.com/office/drawing/2014/main" val="3933449961"/>
                    </a:ext>
                  </a:extLst>
                </a:gridCol>
                <a:gridCol w="8037342">
                  <a:extLst>
                    <a:ext uri="{9D8B030D-6E8A-4147-A177-3AD203B41FA5}">
                      <a16:colId xmlns:a16="http://schemas.microsoft.com/office/drawing/2014/main" val="3926569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BA" sz="2400" dirty="0"/>
                        <a:t>OSOBNI STIL 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2400" dirty="0"/>
                        <a:t>PONAŠANJE OSOBE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10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BA" sz="2400" dirty="0"/>
                        <a:t>Submisivan 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2400" dirty="0"/>
                        <a:t>Tihi i povučen. Ne voli pozornost i nadglasavanje.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304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BA" sz="2400" dirty="0"/>
                        <a:t>Rezerviran 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2400" dirty="0"/>
                        <a:t>Tiši, rezerviran, nenametljiv. Skloniji razumijevanju drugih.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6656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BA" sz="2400" dirty="0"/>
                        <a:t>Pomirljiv 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2400" dirty="0"/>
                        <a:t>Mirno i lako prihvaća sve i brzo se složi sa svime što kažete.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1271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BA" sz="2400" dirty="0"/>
                        <a:t>Neizražajan 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2400" dirty="0"/>
                        <a:t>Pokreti tijela slabi, rijetki i mlitavi.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03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BA" sz="2400" dirty="0"/>
                        <a:t>Napet 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2400" dirty="0"/>
                        <a:t>Česta napetost, brzo se uznemiri i lako gubi samokontrolu.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9039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BA" sz="2400" dirty="0"/>
                        <a:t>Nepažljiv 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2400" dirty="0"/>
                        <a:t>Površno slušaju druge i ne pokazuju interes za ono što drugi govore.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381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3947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b="1" dirty="0"/>
              <a:t>TIM</a:t>
            </a:r>
            <a:r>
              <a:rPr lang="hr-HR" sz="2800" dirty="0"/>
              <a:t>- skupina stručnjaka s komplementarnim stručnim znanjima koji su podjednako odani i usmjereni na postizanje zajedničkog cilja i na rješavanje nastalih problema</a:t>
            </a:r>
          </a:p>
          <a:p>
            <a:pPr>
              <a:buFontTx/>
              <a:buChar char="-"/>
            </a:pPr>
            <a:r>
              <a:rPr lang="hr-HR" sz="2800" dirty="0"/>
              <a:t>Svaki član snažan osjećaj odgovornosti</a:t>
            </a:r>
          </a:p>
          <a:p>
            <a:pPr>
              <a:buFontTx/>
              <a:buChar char="-"/>
            </a:pPr>
            <a:r>
              <a:rPr lang="hr-HR" sz="2800" dirty="0"/>
              <a:t>Vođa tima- najveća odgovornost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A9E297F2-1E60-4E8F-A554-9F99231955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6703" y="3693204"/>
            <a:ext cx="3814909" cy="2267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965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EC5F091-27C4-42FF-BD89-890099566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6596F646-06AA-49B5-A63D-2E43549FEA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8409631"/>
              </p:ext>
            </p:extLst>
          </p:nvPr>
        </p:nvGraphicFramePr>
        <p:xfrm>
          <a:off x="609600" y="1600200"/>
          <a:ext cx="10972800" cy="2194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51052">
                  <a:extLst>
                    <a:ext uri="{9D8B030D-6E8A-4147-A177-3AD203B41FA5}">
                      <a16:colId xmlns:a16="http://schemas.microsoft.com/office/drawing/2014/main" val="1872945047"/>
                    </a:ext>
                  </a:extLst>
                </a:gridCol>
                <a:gridCol w="8121748">
                  <a:extLst>
                    <a:ext uri="{9D8B030D-6E8A-4147-A177-3AD203B41FA5}">
                      <a16:colId xmlns:a16="http://schemas.microsoft.com/office/drawing/2014/main" val="38431204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BA" sz="2400" dirty="0"/>
                        <a:t>OSOBNI STIL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2400" dirty="0"/>
                        <a:t>PONAŠANJE OSOBE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6320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BA" sz="2400" dirty="0"/>
                        <a:t>Konzervativan 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2400" dirty="0"/>
                        <a:t>Uklapa se u masu, ne odskače od većine. U oblačenju je konzervativan.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537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BA" sz="2400" dirty="0"/>
                        <a:t>Zatvoren 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2400" dirty="0"/>
                        <a:t>Malo govori o sebi, tajnoviti i nerado iznosi svoje mišljenje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4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BA" sz="2400" dirty="0"/>
                        <a:t>Neprijateljski 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sz="2400" dirty="0"/>
                        <a:t>Agresivan, a komunikacijski visoko kompetentan.</a:t>
                      </a:r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5406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6457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B13D9F0-A837-43E4-A5EB-1D5469E91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9618AF7-36E7-408F-9C22-FA55D239F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BA" sz="2800" i="1" dirty="0"/>
              <a:t>Rad više stručnjaka na postizanju zajedničkog cilja. Taj rad ne smije biti fragmentiran i nepovezan, nego dobro koordiniran od voditelja tima.</a:t>
            </a:r>
          </a:p>
          <a:p>
            <a:pPr marL="0" indent="0">
              <a:buNone/>
            </a:pPr>
            <a:r>
              <a:rPr lang="hr-BA" sz="2800" dirty="0"/>
              <a:t>(Svjetska zdravstvena organizacija)</a:t>
            </a:r>
            <a:endParaRPr lang="hr-HR" sz="2800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F3045E33-323E-4981-BE3E-ACAD69983C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3751" y="3671214"/>
            <a:ext cx="4830347" cy="229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400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614BFE4-5C9B-41C7-8A41-955EA8180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2DD9FEA-BC3F-482C-B8D2-030A5B6B0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Rad u timu olakšava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PROFESIONALNU SOCIJALIZACIJU</a:t>
            </a:r>
            <a:endParaRPr kumimoji="0" lang="hr-HR" sz="280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hr-HR" sz="280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5A9BC8D2-8DAD-471B-8E07-2C24785B3D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749" y="2709957"/>
            <a:ext cx="4610906" cy="3068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476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690738F-F1E2-4ED7-B5A5-E5CA1F62E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072CAB6-7249-4EA4-8E8D-1D5ED1A2C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MULTIDISCIPLINARNI TIM- </a:t>
            </a:r>
            <a:r>
              <a:rPr kumimoji="0" lang="hr-HR" sz="280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osobe različitih struka</a:t>
            </a:r>
            <a:endParaRPr kumimoji="0" lang="hr-HR" sz="2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hr-HR" sz="2800" dirty="0">
                <a:solidFill>
                  <a:prstClr val="black">
                    <a:lumMod val="50000"/>
                    <a:lumOff val="50000"/>
                  </a:prstClr>
                </a:solidFill>
                <a:latin typeface="Century Gothic"/>
              </a:rPr>
              <a:t>Tim za kvalitetu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Tim za kontrolu bolničkih infekcija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hr-HR" sz="2800" dirty="0">
                <a:solidFill>
                  <a:prstClr val="black">
                    <a:lumMod val="50000"/>
                    <a:lumOff val="50000"/>
                  </a:prstClr>
                </a:solidFill>
                <a:latin typeface="Century Gothic"/>
              </a:rPr>
              <a:t>Tim za transplantaciju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Tim za palijativnu skrb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77018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7D6C4D-A7F0-4139-B57E-95E2B36DD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5FAAD1C-0112-483A-8EFD-5A78513B5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INTERDISCIPLINARNI TIM- </a:t>
            </a:r>
            <a:r>
              <a:rPr kumimoji="0" lang="hr-HR" sz="280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osobe istih struka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hr-HR" sz="280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Medicinske sestre                          - Liječnici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hr-HR" sz="2800" dirty="0">
              <a:solidFill>
                <a:prstClr val="black">
                  <a:lumMod val="50000"/>
                  <a:lumOff val="50000"/>
                </a:prstClr>
              </a:solidFill>
              <a:latin typeface="Century Gothic"/>
            </a:endParaRPr>
          </a:p>
          <a:p>
            <a:pPr marL="0" indent="0">
              <a:buNone/>
            </a:pPr>
            <a:endParaRPr lang="hr-HR" sz="2800" dirty="0"/>
          </a:p>
          <a:p>
            <a:pPr>
              <a:buFontTx/>
              <a:buChar char="-"/>
            </a:pPr>
            <a:endParaRPr lang="hr-HR" dirty="0"/>
          </a:p>
          <a:p>
            <a:pPr>
              <a:buFontTx/>
              <a:buChar char="-"/>
            </a:pPr>
            <a:endParaRPr lang="hr-HR" dirty="0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51DFB2DC-E066-457D-9C96-E9083640D5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673433"/>
            <a:ext cx="4408097" cy="3301818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C4AF8FCE-255D-40DB-9949-C5360E3BFB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8040" y="2903550"/>
            <a:ext cx="4980181" cy="2490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298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b="1" dirty="0"/>
              <a:t>Prednosti timskog rada</a:t>
            </a:r>
          </a:p>
          <a:p>
            <a:pPr>
              <a:buFontTx/>
              <a:buChar char="-"/>
            </a:pPr>
            <a:r>
              <a:rPr lang="hr-HR" sz="2800" dirty="0"/>
              <a:t>Motivacija</a:t>
            </a:r>
          </a:p>
          <a:p>
            <a:pPr>
              <a:buFontTx/>
              <a:buChar char="-"/>
            </a:pPr>
            <a:r>
              <a:rPr lang="hr-HR" sz="2800" dirty="0"/>
              <a:t>Sinergija</a:t>
            </a:r>
          </a:p>
          <a:p>
            <a:pPr>
              <a:buFontTx/>
              <a:buChar char="-"/>
            </a:pPr>
            <a:r>
              <a:rPr lang="hr-HR" sz="2800" dirty="0"/>
              <a:t>Poboljšana organizacija</a:t>
            </a:r>
          </a:p>
          <a:p>
            <a:pPr>
              <a:buFontTx/>
              <a:buChar char="-"/>
            </a:pPr>
            <a:r>
              <a:rPr lang="hr-HR" sz="2800" dirty="0"/>
              <a:t>Skupna kreativnost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5A8238C4-AE5F-473D-9CCC-E810EA1AB9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9896" y="3615397"/>
            <a:ext cx="5403706" cy="2309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962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2800" b="1" dirty="0"/>
              <a:t>Preporuke za komunikaciju u timu</a:t>
            </a:r>
            <a:r>
              <a:rPr lang="hr-HR" sz="2800" dirty="0"/>
              <a:t>:</a:t>
            </a:r>
          </a:p>
          <a:p>
            <a:pPr>
              <a:buFontTx/>
              <a:buChar char="-"/>
            </a:pPr>
            <a:r>
              <a:rPr lang="hr-HR" sz="2800" dirty="0"/>
              <a:t>Komunicirati otvoreno i srdačno, uskladiti verbalnu i neverbalnu komunikaciju</a:t>
            </a:r>
          </a:p>
          <a:p>
            <a:pPr>
              <a:buFontTx/>
              <a:buChar char="-"/>
            </a:pPr>
            <a:r>
              <a:rPr lang="hr-HR" sz="2800" dirty="0"/>
              <a:t>Koristiti se jasnim, razumljivim i uvjerljivim govorom pri iznošenju ideja</a:t>
            </a:r>
          </a:p>
          <a:p>
            <a:pPr>
              <a:buFontTx/>
              <a:buChar char="-"/>
            </a:pPr>
            <a:r>
              <a:rPr lang="hr-HR" sz="2800" dirty="0"/>
              <a:t>Biti tolerantan i odnositi se prema drugima s poštovanjem, slušati druge</a:t>
            </a:r>
          </a:p>
          <a:p>
            <a:pPr>
              <a:buFontTx/>
              <a:buChar char="-"/>
            </a:pPr>
            <a:r>
              <a:rPr lang="hr-HR" sz="2800" dirty="0"/>
              <a:t>Poštovati različitost, izbjegavati izražavanje superiornosti u odnosu prema drugim članovima tima</a:t>
            </a:r>
          </a:p>
          <a:p>
            <a:pPr>
              <a:buFontTx/>
              <a:buChar char="-"/>
            </a:pPr>
            <a:r>
              <a:rPr lang="hr-HR" sz="2800" dirty="0"/>
              <a:t>Prihvatiti promjene</a:t>
            </a:r>
          </a:p>
        </p:txBody>
      </p:sp>
    </p:spTree>
    <p:extLst>
      <p:ext uri="{BB962C8B-B14F-4D97-AF65-F5344CB8AC3E}">
        <p14:creationId xmlns:p14="http://schemas.microsoft.com/office/powerpoint/2010/main" val="2385781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800" b="1" dirty="0"/>
              <a:t>Uzroci prepreka</a:t>
            </a:r>
            <a:r>
              <a:rPr lang="hr-HR" sz="2800" dirty="0"/>
              <a:t>:</a:t>
            </a:r>
          </a:p>
          <a:p>
            <a:pPr marL="0" indent="0">
              <a:buNone/>
            </a:pPr>
            <a:endParaRPr lang="hr-HR" sz="2800" dirty="0"/>
          </a:p>
          <a:p>
            <a:pPr>
              <a:buFontTx/>
              <a:buChar char="-"/>
            </a:pPr>
            <a:r>
              <a:rPr lang="hr-HR" sz="2800" dirty="0"/>
              <a:t>Premalo ili previše članova</a:t>
            </a:r>
          </a:p>
          <a:p>
            <a:pPr>
              <a:buFontTx/>
              <a:buChar char="-"/>
            </a:pPr>
            <a:r>
              <a:rPr lang="hr-HR" sz="2800" dirty="0"/>
              <a:t>Nema potrebnog znanja i vještina</a:t>
            </a:r>
          </a:p>
          <a:p>
            <a:pPr>
              <a:buFontTx/>
              <a:buChar char="-"/>
            </a:pPr>
            <a:r>
              <a:rPr lang="hr-HR" sz="2800" dirty="0"/>
              <a:t>„teška narav” pojedinih članova tima</a:t>
            </a:r>
          </a:p>
          <a:p>
            <a:pPr>
              <a:buFontTx/>
              <a:buChar char="-"/>
            </a:pPr>
            <a:r>
              <a:rPr lang="hr-HR" sz="2800" dirty="0"/>
              <a:t>Nejasno definiranje uloge u timu</a:t>
            </a:r>
          </a:p>
          <a:p>
            <a:pPr>
              <a:buFontTx/>
              <a:buChar char="-"/>
            </a:pPr>
            <a:r>
              <a:rPr lang="hr-HR" sz="2800" dirty="0"/>
              <a:t>Nejasno određeni ciljevi i nejednaka motivacija u postizanju cilja</a:t>
            </a:r>
          </a:p>
          <a:p>
            <a:pPr>
              <a:buFontTx/>
              <a:buChar char="-"/>
            </a:pPr>
            <a:r>
              <a:rPr lang="hr-HR" sz="2800" dirty="0"/>
              <a:t>Nemogućnost jasne izmjene informacija</a:t>
            </a:r>
          </a:p>
        </p:txBody>
      </p:sp>
    </p:spTree>
    <p:extLst>
      <p:ext uri="{BB962C8B-B14F-4D97-AF65-F5344CB8AC3E}">
        <p14:creationId xmlns:p14="http://schemas.microsoft.com/office/powerpoint/2010/main" val="20131347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zvršno">
  <a:themeElements>
    <a:clrScheme name="Izvršn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Izvršn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zvrš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556</Words>
  <Application>Microsoft Office PowerPoint</Application>
  <PresentationFormat>Široki zaslon</PresentationFormat>
  <Paragraphs>111</Paragraphs>
  <Slides>20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5" baseType="lpstr">
      <vt:lpstr>Arial</vt:lpstr>
      <vt:lpstr>Century Gothic</vt:lpstr>
      <vt:lpstr>Courier New</vt:lpstr>
      <vt:lpstr>Palatino Linotype</vt:lpstr>
      <vt:lpstr>Izvršno</vt:lpstr>
      <vt:lpstr>Škola za medicinske sestre Vinogradska Profesionalna komunikacija u  sestrinstvu  Komunikacija unutar tima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STILOVI RUKOVOĐENJA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Škola za medicinske sestre Vinogradska Profesionalna komunikacija u  sestrinstvu  Komunikacija unutar tima</dc:title>
  <dc:creator>marko-ivan.major@skole.hr</dc:creator>
  <cp:lastModifiedBy>marko-ivan.major@skole.hr</cp:lastModifiedBy>
  <cp:revision>10</cp:revision>
  <dcterms:created xsi:type="dcterms:W3CDTF">2020-05-23T14:38:27Z</dcterms:created>
  <dcterms:modified xsi:type="dcterms:W3CDTF">2020-05-24T09:09:08Z</dcterms:modified>
</cp:coreProperties>
</file>