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79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82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24A1A-6D12-E147-3752-861AFB19E245}" v="23" dt="2020-05-22T07:53:17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2c353668be9e7ddd2e199f4f8461f368821f8365fb83d520005600edc2cdd7bc::" providerId="AD" clId="Web-{43E24A1A-6D12-E147-3752-861AFB19E245}"/>
    <pc:docChg chg="modSld">
      <pc:chgData name="Guest User" userId="S::urn:spo:anon#2c353668be9e7ddd2e199f4f8461f368821f8365fb83d520005600edc2cdd7bc::" providerId="AD" clId="Web-{43E24A1A-6D12-E147-3752-861AFB19E245}" dt="2020-05-22T07:53:17.181" v="21" actId="20577"/>
      <pc:docMkLst>
        <pc:docMk/>
      </pc:docMkLst>
      <pc:sldChg chg="modSp">
        <pc:chgData name="Guest User" userId="S::urn:spo:anon#2c353668be9e7ddd2e199f4f8461f368821f8365fb83d520005600edc2cdd7bc::" providerId="AD" clId="Web-{43E24A1A-6D12-E147-3752-861AFB19E245}" dt="2020-05-22T07:53:17.181" v="21" actId="20577"/>
        <pc:sldMkLst>
          <pc:docMk/>
          <pc:sldMk cId="1112264783" sldId="279"/>
        </pc:sldMkLst>
        <pc:spChg chg="mod">
          <ac:chgData name="Guest User" userId="S::urn:spo:anon#2c353668be9e7ddd2e199f4f8461f368821f8365fb83d520005600edc2cdd7bc::" providerId="AD" clId="Web-{43E24A1A-6D12-E147-3752-861AFB19E245}" dt="2020-05-22T07:53:17.181" v="21" actId="20577"/>
          <ac:spMkLst>
            <pc:docMk/>
            <pc:sldMk cId="1112264783" sldId="279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688AD-3E5C-46D1-BF65-76CD402A8A16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2D98-3CD0-4BFD-9EBB-61BF696F1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812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32D98-3CD0-4BFD-9EBB-61BF696F108C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862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B810-FF93-4B41-BA2E-C82668F24742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B810-FF93-4B41-BA2E-C82668F24742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65B810-FF93-4B41-BA2E-C82668F24742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93300"/>
            <a:ext cx="10363200" cy="4583501"/>
          </a:xfrm>
        </p:spPr>
        <p:txBody>
          <a:bodyPr/>
          <a:lstStyle/>
          <a:p>
            <a:br>
              <a:rPr lang="hr-HR" sz="5400" dirty="0"/>
            </a:br>
            <a:br>
              <a:rPr lang="hr-HR" sz="5400" dirty="0"/>
            </a:br>
            <a:br>
              <a:rPr lang="hr-HR" sz="5400" dirty="0"/>
            </a:br>
            <a:br>
              <a:rPr lang="hr-HR" sz="5400" dirty="0"/>
            </a:br>
            <a:r>
              <a:rPr lang="hr-HR" sz="3600" dirty="0"/>
              <a:t>Škola za medicinske sestre Vinogradska</a:t>
            </a:r>
            <a:br>
              <a:rPr lang="hr-HR" sz="5400" dirty="0"/>
            </a:br>
            <a:r>
              <a:rPr lang="hr-HR" sz="3600" dirty="0"/>
              <a:t>Profesionalna komunikacija u sestrinstvu</a:t>
            </a:r>
            <a:br>
              <a:rPr lang="hr-HR" sz="3600" dirty="0"/>
            </a:br>
            <a:r>
              <a:rPr lang="hr-HR" dirty="0">
                <a:solidFill>
                  <a:srgbClr val="FF0000"/>
                </a:solidFill>
              </a:rPr>
              <a:t>Opažanje u komunikaciji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4876801"/>
            <a:ext cx="8534400" cy="1219200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Gordana Major, mag. med. </a:t>
            </a:r>
            <a:r>
              <a:rPr lang="hr-HR" dirty="0" err="1"/>
              <a:t>techn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226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916832"/>
            <a:ext cx="4824536" cy="361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961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2204864"/>
            <a:ext cx="4406032" cy="293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82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POLOŽAJ TIJELA</a:t>
            </a:r>
            <a:r>
              <a:rPr lang="hr-HR" dirty="0"/>
              <a:t>- </a:t>
            </a:r>
            <a:endParaRPr lang="hr-HR" b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420888"/>
            <a:ext cx="4239294" cy="320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87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RUKE I NOGE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356992"/>
            <a:ext cx="3530600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556792"/>
            <a:ext cx="324961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293096"/>
            <a:ext cx="1962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10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897" y="1600201"/>
            <a:ext cx="35002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48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988840"/>
            <a:ext cx="4838080" cy="321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748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amblemi</a:t>
            </a:r>
            <a:r>
              <a:rPr lang="hr-HR" dirty="0"/>
              <a:t>- neverbalne geste koje zamjenjuju verbalnu komunikaciju</a:t>
            </a:r>
            <a:endParaRPr lang="hr-HR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780928"/>
            <a:ext cx="2880320" cy="259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922609"/>
            <a:ext cx="1905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989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249289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5" y="2060849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446" y="407707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690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ilustratori</a:t>
            </a:r>
            <a:r>
              <a:rPr lang="hr-HR" sz="2000" dirty="0"/>
              <a:t>-</a:t>
            </a:r>
            <a:r>
              <a:rPr lang="hr-HR" dirty="0"/>
              <a:t> geste uz verbalnu poruku, nemaju značenje samostalno</a:t>
            </a:r>
            <a:endParaRPr lang="hr-HR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855724C-846C-4429-8546-12A796125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20" y="2717849"/>
            <a:ext cx="4683215" cy="268062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2A3CBAB-4FD4-4E4B-9F3A-0C0544E41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655" y="2926080"/>
            <a:ext cx="4022556" cy="23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6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7E74DC-14D9-4EA8-A9D1-F369C077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Amblemi i ilustratori</a:t>
            </a:r>
            <a:endParaRPr lang="hr-HR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F90EBDB-7224-4A55-B4B7-A60EB178C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4702" y="1716258"/>
            <a:ext cx="5662596" cy="47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1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E8CFB6-67E5-45DE-88C8-C8ED3C93D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FB2397-F4FD-4AEC-8D79-B658FF147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BA" dirty="0"/>
              <a:t>ISHODI:</a:t>
            </a:r>
          </a:p>
          <a:p>
            <a:r>
              <a:rPr lang="hr-BA" dirty="0"/>
              <a:t>Objasniti što sve opažamo u komunikaciji</a:t>
            </a:r>
          </a:p>
          <a:p>
            <a:r>
              <a:rPr lang="hr-BA" dirty="0"/>
              <a:t>Objasniti važnost opažanja u komunikaciji</a:t>
            </a:r>
          </a:p>
          <a:p>
            <a:r>
              <a:rPr lang="hr-BA" dirty="0"/>
              <a:t>Prepoznati negativne pokazatelje u komunikaciji</a:t>
            </a:r>
          </a:p>
          <a:p>
            <a:r>
              <a:rPr lang="hr-BA" dirty="0"/>
              <a:t>Objasniti povezanost opažanja i pravilne interpretacije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014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BLIZINA SUGOVORNIKA</a:t>
            </a:r>
          </a:p>
          <a:p>
            <a:pPr marL="0" indent="0">
              <a:buNone/>
            </a:pPr>
            <a:endParaRPr lang="hr-HR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276873"/>
            <a:ext cx="7092280" cy="396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502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POKRETI</a:t>
            </a:r>
          </a:p>
          <a:p>
            <a:pPr>
              <a:buFontTx/>
              <a:buChar char="-"/>
            </a:pPr>
            <a:r>
              <a:rPr lang="hr-HR" dirty="0"/>
              <a:t>Brzi, neusmjereni- tjeskoba i uznemirenost</a:t>
            </a:r>
          </a:p>
          <a:p>
            <a:pPr>
              <a:buFontTx/>
              <a:buChar char="-"/>
            </a:pPr>
            <a:r>
              <a:rPr lang="hr-HR" dirty="0"/>
              <a:t>Brzi, usmjereni- sigurnost i stabilnost</a:t>
            </a:r>
          </a:p>
          <a:p>
            <a:pPr>
              <a:buFontTx/>
              <a:buChar char="-"/>
            </a:pPr>
            <a:r>
              <a:rPr lang="hr-HR" dirty="0"/>
              <a:t>Snažne, ne usmjerenje kretnje- bijes</a:t>
            </a:r>
          </a:p>
          <a:p>
            <a:pPr marL="0" indent="0">
              <a:buNone/>
            </a:pPr>
            <a:r>
              <a:rPr lang="hr-HR" b="1" dirty="0"/>
              <a:t>DODIR</a:t>
            </a:r>
            <a:r>
              <a:rPr lang="hr-HR" dirty="0"/>
              <a:t>, određen je:</a:t>
            </a:r>
          </a:p>
          <a:p>
            <a:r>
              <a:rPr lang="hr-HR" dirty="0"/>
              <a:t>Stupnjem</a:t>
            </a:r>
            <a:r>
              <a:rPr lang="hr-HR" b="1" dirty="0"/>
              <a:t> </a:t>
            </a:r>
            <a:r>
              <a:rPr lang="hr-HR" dirty="0"/>
              <a:t>sviđanja i privlačnosti</a:t>
            </a:r>
          </a:p>
          <a:p>
            <a:r>
              <a:rPr lang="hr-HR" dirty="0"/>
              <a:t>Stupnjem poznatosti i bliskosti</a:t>
            </a:r>
          </a:p>
          <a:p>
            <a:r>
              <a:rPr lang="hr-HR" dirty="0"/>
              <a:t>Moći i statusom</a:t>
            </a:r>
          </a:p>
          <a:p>
            <a:pPr>
              <a:buFontTx/>
              <a:buChar char="-"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2170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RUKOVANJE</a:t>
            </a:r>
            <a:r>
              <a:rPr lang="hr-HR" dirty="0"/>
              <a:t>- u našoj kulturi uobičajeno i poželjno</a:t>
            </a:r>
            <a:endParaRPr lang="hr-HR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2564905"/>
            <a:ext cx="4151337" cy="262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110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Izbjegavati</a:t>
            </a:r>
            <a:r>
              <a:rPr lang="hr-HR" dirty="0"/>
              <a:t>:</a:t>
            </a:r>
          </a:p>
          <a:p>
            <a:pPr>
              <a:buFontTx/>
              <a:buChar char="-"/>
            </a:pPr>
            <a:r>
              <a:rPr lang="hr-HR" dirty="0"/>
              <a:t>Mlohavi i vrlo lagani kontakt rukama</a:t>
            </a:r>
          </a:p>
          <a:p>
            <a:pPr>
              <a:buFontTx/>
              <a:buChar char="-"/>
            </a:pPr>
            <a:r>
              <a:rPr lang="hr-HR" dirty="0"/>
              <a:t>Znojni dlan</a:t>
            </a:r>
          </a:p>
          <a:p>
            <a:pPr>
              <a:buFontTx/>
              <a:buChar char="-"/>
            </a:pPr>
            <a:r>
              <a:rPr lang="hr-HR" dirty="0"/>
              <a:t>Palac stisnut uz druge prste ili uz dlan</a:t>
            </a:r>
          </a:p>
          <a:p>
            <a:pPr>
              <a:buFontTx/>
              <a:buChar char="-"/>
            </a:pPr>
            <a:r>
              <a:rPr lang="hr-HR" dirty="0"/>
              <a:t>Ne gledanje u oči</a:t>
            </a:r>
          </a:p>
          <a:p>
            <a:pPr>
              <a:buFontTx/>
              <a:buChar char="-"/>
            </a:pPr>
            <a:r>
              <a:rPr lang="hr-HR" dirty="0"/>
              <a:t>Čvrsti i neugodni stisak „do bola”</a:t>
            </a:r>
          </a:p>
          <a:p>
            <a:pPr>
              <a:buFontTx/>
              <a:buChar char="-"/>
            </a:pPr>
            <a:r>
              <a:rPr lang="hr-HR" dirty="0"/>
              <a:t>Brzo i snažno pokretanje ruke gore-dolje</a:t>
            </a:r>
          </a:p>
          <a:p>
            <a:pPr>
              <a:buFontTx/>
              <a:buChar char="-"/>
            </a:pPr>
            <a:r>
              <a:rPr lang="hr-HR" dirty="0"/>
              <a:t>Dugo držanje ruke uz tapšanje po ramenu</a:t>
            </a:r>
          </a:p>
        </p:txBody>
      </p:sp>
    </p:spTree>
    <p:extLst>
      <p:ext uri="{BB962C8B-B14F-4D97-AF65-F5344CB8AC3E}">
        <p14:creationId xmlns:p14="http://schemas.microsoft.com/office/powerpoint/2010/main" val="4052185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Preporuke:</a:t>
            </a:r>
          </a:p>
          <a:p>
            <a:pPr>
              <a:buFontTx/>
              <a:buChar char="-"/>
            </a:pPr>
            <a:r>
              <a:rPr lang="hr-HR" dirty="0"/>
              <a:t>Desna je ruka položena uz tijelo, lakat pod pravim kutom</a:t>
            </a:r>
          </a:p>
          <a:p>
            <a:pPr>
              <a:buFontTx/>
              <a:buChar char="-"/>
            </a:pPr>
            <a:r>
              <a:rPr lang="hr-HR" dirty="0"/>
              <a:t>Ruka se pruža brzo i sigurno i to cijela šaka</a:t>
            </a:r>
          </a:p>
          <a:p>
            <a:pPr>
              <a:buFontTx/>
              <a:buChar char="-"/>
            </a:pPr>
            <a:r>
              <a:rPr lang="hr-HR" dirty="0"/>
              <a:t>Umjeren stisak</a:t>
            </a:r>
          </a:p>
          <a:p>
            <a:pPr>
              <a:buFontTx/>
              <a:buChar char="-"/>
            </a:pPr>
            <a:r>
              <a:rPr lang="hr-HR" dirty="0"/>
              <a:t>Pokreti ruku do 5 puta</a:t>
            </a:r>
          </a:p>
        </p:txBody>
      </p:sp>
    </p:spTree>
    <p:extLst>
      <p:ext uri="{BB962C8B-B14F-4D97-AF65-F5344CB8AC3E}">
        <p14:creationId xmlns:p14="http://schemas.microsoft.com/office/powerpoint/2010/main" val="126284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Opažanjem provjeravamo uspješnost komunikacije</a:t>
            </a:r>
          </a:p>
          <a:p>
            <a:r>
              <a:rPr lang="hr-HR" dirty="0"/>
              <a:t>Tjeskoba, potištenost, socijalna izolacija, zabrinutost, ljutnja, tuga i žalost- utječu na život pacijenta (kvalitetu), tijek liječenja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3266796"/>
            <a:ext cx="4464496" cy="330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77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Opažanje i pravilna interpretacija opaženog ponašanja pacijenta medicinskoj sestri olakšava prepoznavanje:</a:t>
            </a:r>
          </a:p>
          <a:p>
            <a:r>
              <a:rPr lang="hr-HR" dirty="0"/>
              <a:t>Izražene emocije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Iskazanog</a:t>
            </a:r>
            <a:r>
              <a:rPr lang="hr-HR" dirty="0"/>
              <a:t> stajališta</a:t>
            </a:r>
          </a:p>
          <a:p>
            <a:r>
              <a:rPr lang="hr-HR" dirty="0"/>
              <a:t>Osobina ličnosti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Opažanje i pravilna interpretacija važni su za poticanje ili mijenjanje tijeka verbalne komunikacije</a:t>
            </a:r>
          </a:p>
        </p:txBody>
      </p:sp>
    </p:spTree>
    <p:extLst>
      <p:ext uri="{BB962C8B-B14F-4D97-AF65-F5344CB8AC3E}">
        <p14:creationId xmlns:p14="http://schemas.microsoft.com/office/powerpoint/2010/main" val="51978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U opažanju cjelokupnog ponašanja važno je:</a:t>
            </a:r>
          </a:p>
          <a:p>
            <a:pPr marL="0" indent="0">
              <a:buNone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Provjeriti kontekst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Tražiti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klastere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(grupu neverbalnih znakova)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Razmotriti prethodno iskustvo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005064"/>
            <a:ext cx="2404476" cy="182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52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IZRAZ LICA- </a:t>
            </a:r>
            <a:r>
              <a:rPr lang="hr-HR" dirty="0"/>
              <a:t>emocionalno stanje</a:t>
            </a:r>
          </a:p>
          <a:p>
            <a:pPr marL="0" indent="0">
              <a:buNone/>
            </a:pPr>
            <a:r>
              <a:rPr lang="hr-HR" dirty="0"/>
              <a:t>-ljutnja, sreća, iznenađenje, strah, tuga, gađenje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708920"/>
            <a:ext cx="4968552" cy="37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8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Svi ljudi ih izražavaju na isti način</a:t>
            </a:r>
          </a:p>
          <a:p>
            <a:r>
              <a:rPr lang="hr-HR" dirty="0"/>
              <a:t>Razlike u spolu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2996953"/>
            <a:ext cx="4032448" cy="268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74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GLAS</a:t>
            </a:r>
            <a:r>
              <a:rPr lang="hr-HR" dirty="0"/>
              <a:t>- šaljemo verbalnu poruku</a:t>
            </a:r>
          </a:p>
          <a:p>
            <a:pPr marL="0" indent="0">
              <a:buNone/>
            </a:pPr>
            <a:r>
              <a:rPr lang="hr-HR" dirty="0"/>
              <a:t>ali i neverbalnu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216249"/>
            <a:ext cx="3600400" cy="24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2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POGLED</a:t>
            </a:r>
            <a:r>
              <a:rPr lang="hr-HR" dirty="0"/>
              <a:t>- bitan za opažanje neverbalnih pokazatelja, a istodobno pokazuje emocionalno stanje </a:t>
            </a:r>
            <a:r>
              <a:rPr lang="hr-HR" dirty="0" err="1"/>
              <a:t>opažatelja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Šire zjenice- emocionalno uzbuđenje</a:t>
            </a:r>
          </a:p>
          <a:p>
            <a:pPr marL="0" indent="0">
              <a:buNone/>
            </a:pPr>
            <a:r>
              <a:rPr lang="hr-HR" dirty="0"/>
              <a:t>Pogled u stranu- laž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3212977"/>
            <a:ext cx="4745880" cy="26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112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63</TotalTime>
  <Words>314</Words>
  <Application>Microsoft Office PowerPoint</Application>
  <PresentationFormat>Widescreen</PresentationFormat>
  <Paragraphs>59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Izvršno</vt:lpstr>
      <vt:lpstr>    Škola za medicinske sestre Vinogradska Profesionalna komunikacija u sestrinstvu Opažanje u komunikaciji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Amblemi i ilustratori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Profesionalna komunikacija u sestrinstvu</dc:title>
  <dc:creator>Gordana Major</dc:creator>
  <cp:lastModifiedBy>marko-ivan.major@skole.hr</cp:lastModifiedBy>
  <cp:revision>23</cp:revision>
  <dcterms:created xsi:type="dcterms:W3CDTF">2020-03-14T11:10:43Z</dcterms:created>
  <dcterms:modified xsi:type="dcterms:W3CDTF">2020-05-22T07:53:24Z</dcterms:modified>
</cp:coreProperties>
</file>