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9" r:id="rId3"/>
    <p:sldId id="257" r:id="rId4"/>
    <p:sldId id="258" r:id="rId5"/>
    <p:sldId id="271" r:id="rId6"/>
    <p:sldId id="272" r:id="rId7"/>
    <p:sldId id="273" r:id="rId8"/>
    <p:sldId id="259" r:id="rId9"/>
    <p:sldId id="260" r:id="rId10"/>
    <p:sldId id="274" r:id="rId11"/>
    <p:sldId id="261" r:id="rId12"/>
    <p:sldId id="262" r:id="rId13"/>
    <p:sldId id="263" r:id="rId14"/>
    <p:sldId id="264" r:id="rId15"/>
    <p:sldId id="265" r:id="rId16"/>
    <p:sldId id="275" r:id="rId17"/>
    <p:sldId id="266" r:id="rId18"/>
    <p:sldId id="277" r:id="rId19"/>
    <p:sldId id="276" r:id="rId20"/>
    <p:sldId id="267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5B810-FF93-4B41-BA2E-C82668F24742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164892"/>
            <a:ext cx="10363200" cy="6130977"/>
          </a:xfrm>
        </p:spPr>
        <p:txBody>
          <a:bodyPr/>
          <a:lstStyle/>
          <a:p>
            <a:r>
              <a:rPr lang="hr-HR" sz="3600" dirty="0"/>
              <a:t>Škola za medicinske sestre Vinogradska</a:t>
            </a:r>
            <a:br>
              <a:rPr lang="hr-HR" dirty="0"/>
            </a:br>
            <a:r>
              <a:rPr lang="hr-HR" sz="4800" dirty="0"/>
              <a:t>Profesionalna komunikacija u </a:t>
            </a:r>
            <a:br>
              <a:rPr lang="hr-HR" sz="4800" dirty="0"/>
            </a:br>
            <a:r>
              <a:rPr lang="hr-HR" sz="4800" dirty="0"/>
              <a:t>sestrinstvu</a:t>
            </a:r>
            <a:br>
              <a:rPr lang="hr-HR" sz="4800" dirty="0"/>
            </a:br>
            <a:br>
              <a:rPr lang="hr-HR" sz="4800" dirty="0"/>
            </a:br>
            <a:r>
              <a:rPr lang="hr-HR" sz="4800" dirty="0">
                <a:solidFill>
                  <a:srgbClr val="FF0000"/>
                </a:solidFill>
              </a:rPr>
              <a:t>Utjecaji, stajališta, uvjerenja i očekivanja u komunikaciji</a:t>
            </a:r>
            <a:br>
              <a:rPr lang="hr-HR" sz="4800" dirty="0"/>
            </a:br>
            <a:br>
              <a:rPr lang="hr-HR" sz="4800" dirty="0"/>
            </a:b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Gordana Major</a:t>
            </a:r>
          </a:p>
        </p:txBody>
      </p:sp>
    </p:spTree>
    <p:extLst>
      <p:ext uri="{BB962C8B-B14F-4D97-AF65-F5344CB8AC3E}">
        <p14:creationId xmlns:p14="http://schemas.microsoft.com/office/powerpoint/2010/main" val="111226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4E3664-1FF3-41DA-B028-C28014CD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A4AFB73-2B47-4222-8FF3-FB6822CB0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612" y="2065240"/>
            <a:ext cx="6962775" cy="3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7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Izazivačko stajalište</a:t>
            </a:r>
          </a:p>
          <a:p>
            <a:pPr>
              <a:buFontTx/>
              <a:buChar char="-"/>
            </a:pPr>
            <a:r>
              <a:rPr lang="hr-HR" sz="2800" dirty="0"/>
              <a:t>Orijentirano na pojedinca</a:t>
            </a:r>
          </a:p>
          <a:p>
            <a:pPr>
              <a:buFontTx/>
              <a:buChar char="-"/>
            </a:pPr>
            <a:r>
              <a:rPr lang="hr-HR" sz="2800" dirty="0"/>
              <a:t>Temelj mu je osobno iskustvo i osobna dobrobit i </a:t>
            </a:r>
            <a:r>
              <a:rPr lang="hr-HR" sz="2800" dirty="0" err="1"/>
              <a:t>samoopstojnost</a:t>
            </a:r>
            <a:endParaRPr lang="hr-HR" sz="2800" dirty="0"/>
          </a:p>
          <a:p>
            <a:pPr>
              <a:buFontTx/>
              <a:buChar char="-"/>
            </a:pPr>
            <a:r>
              <a:rPr lang="hr-HR" sz="2800" dirty="0"/>
              <a:t>„Bog je prvo sebi stvorio bradu”</a:t>
            </a:r>
          </a:p>
          <a:p>
            <a:pPr>
              <a:buFontTx/>
              <a:buChar char="-"/>
            </a:pPr>
            <a:r>
              <a:rPr lang="hr-HR" sz="2800" dirty="0"/>
              <a:t>Ponosni na svoj individualizam, nagrada sad i odmah</a:t>
            </a:r>
          </a:p>
          <a:p>
            <a:pPr>
              <a:buFontTx/>
              <a:buChar char="-"/>
            </a:pPr>
            <a:r>
              <a:rPr lang="hr-HR" sz="2800" dirty="0"/>
              <a:t>Neovisni, slobodni, ambiciozni</a:t>
            </a:r>
          </a:p>
          <a:p>
            <a:pPr>
              <a:buFontTx/>
              <a:buChar char="-"/>
            </a:pPr>
            <a:r>
              <a:rPr lang="hr-HR" sz="2800" dirty="0"/>
              <a:t>Oni su buntovnici koji stvaraju promjene i napredak u svijetu</a:t>
            </a:r>
          </a:p>
        </p:txBody>
      </p:sp>
    </p:spTree>
    <p:extLst>
      <p:ext uri="{BB962C8B-B14F-4D97-AF65-F5344CB8AC3E}">
        <p14:creationId xmlns:p14="http://schemas.microsoft.com/office/powerpoint/2010/main" val="114770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err="1"/>
              <a:t>Intermedijalno</a:t>
            </a:r>
            <a:r>
              <a:rPr lang="hr-HR" sz="2800" b="1" dirty="0"/>
              <a:t> stajalište</a:t>
            </a:r>
          </a:p>
          <a:p>
            <a:pPr>
              <a:buFontTx/>
              <a:buChar char="-"/>
            </a:pPr>
            <a:r>
              <a:rPr lang="hr-HR" sz="2800" dirty="0"/>
              <a:t>Kombinacija tradicionalnog i izazivačkog</a:t>
            </a:r>
          </a:p>
          <a:p>
            <a:pPr>
              <a:buFontTx/>
              <a:buChar char="-"/>
            </a:pPr>
            <a:r>
              <a:rPr lang="hr-HR" sz="2800" dirty="0"/>
              <a:t>Temelj: društveno uređenje i tradicija i usmjerenost na dobrobit pojedinca</a:t>
            </a:r>
          </a:p>
          <a:p>
            <a:pPr>
              <a:buFontTx/>
              <a:buChar char="-"/>
            </a:pPr>
            <a:r>
              <a:rPr lang="hr-HR" sz="2800" dirty="0"/>
              <a:t>Orijentirani na druge ali i na „JA”</a:t>
            </a:r>
          </a:p>
          <a:p>
            <a:pPr>
              <a:buFontTx/>
              <a:buChar char="-"/>
            </a:pPr>
            <a:r>
              <a:rPr lang="hr-HR" sz="2800" dirty="0"/>
              <a:t>Svoja prava ostvaruju u skladu sa pravima drugih</a:t>
            </a:r>
          </a:p>
          <a:p>
            <a:pPr>
              <a:buFontTx/>
              <a:buChar char="-"/>
            </a:pPr>
            <a:r>
              <a:rPr lang="hr-HR" sz="2800" dirty="0"/>
              <a:t>Izbjegavaju sukobe, stvaraju prijateljstva i pacifisti su</a:t>
            </a:r>
          </a:p>
          <a:p>
            <a:pPr>
              <a:buFontTx/>
              <a:buChar char="-"/>
            </a:pPr>
            <a:r>
              <a:rPr lang="hr-HR" sz="2800" dirty="0"/>
              <a:t>„Dobro se dobrim vraća”</a:t>
            </a:r>
          </a:p>
        </p:txBody>
      </p:sp>
    </p:spTree>
    <p:extLst>
      <p:ext uri="{BB962C8B-B14F-4D97-AF65-F5344CB8AC3E}">
        <p14:creationId xmlns:p14="http://schemas.microsoft.com/office/powerpoint/2010/main" val="17142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b="1" dirty="0"/>
              <a:t>Sintetizatorska </a:t>
            </a:r>
            <a:r>
              <a:rPr lang="hr-HR" sz="2800" b="1" dirty="0" err="1"/>
              <a:t>stajališa</a:t>
            </a:r>
            <a:endParaRPr lang="hr-HR" sz="2800" b="1" dirty="0"/>
          </a:p>
          <a:p>
            <a:pPr>
              <a:buFontTx/>
              <a:buChar char="-"/>
            </a:pPr>
            <a:r>
              <a:rPr lang="hr-HR" sz="2800" dirty="0"/>
              <a:t>Sintetiziraju sva opisana stajališta</a:t>
            </a:r>
          </a:p>
          <a:p>
            <a:pPr>
              <a:buFontTx/>
              <a:buChar char="-"/>
            </a:pPr>
            <a:r>
              <a:rPr lang="hr-HR" sz="2800" dirty="0"/>
              <a:t>S tradicionalistima- opće dobro</a:t>
            </a:r>
          </a:p>
          <a:p>
            <a:pPr>
              <a:buFontTx/>
              <a:buChar char="-"/>
            </a:pPr>
            <a:r>
              <a:rPr lang="hr-HR" sz="2800" dirty="0"/>
              <a:t>S izazivačima- vjera u vlastite sposobnosti</a:t>
            </a:r>
          </a:p>
          <a:p>
            <a:pPr>
              <a:buFontTx/>
              <a:buChar char="-"/>
            </a:pPr>
            <a:r>
              <a:rPr lang="hr-HR" sz="2800" dirty="0"/>
              <a:t>S </a:t>
            </a:r>
            <a:r>
              <a:rPr lang="hr-HR" sz="2800" dirty="0" err="1"/>
              <a:t>intermedijalcima</a:t>
            </a:r>
            <a:r>
              <a:rPr lang="hr-HR" sz="2800" dirty="0"/>
              <a:t>- optimistični osjećaj neograničenosti</a:t>
            </a:r>
          </a:p>
          <a:p>
            <a:pPr>
              <a:buFontTx/>
              <a:buChar char="-"/>
            </a:pPr>
            <a:r>
              <a:rPr lang="hr-HR" sz="2800" dirty="0"/>
              <a:t>Vjeruju da svatko treba stajati iza vrijednosti koje je usvojio i koje deklarira</a:t>
            </a:r>
          </a:p>
          <a:p>
            <a:pPr>
              <a:buFontTx/>
              <a:buChar char="-"/>
            </a:pPr>
            <a:r>
              <a:rPr lang="hr-HR" sz="2800" dirty="0"/>
              <a:t>„vodi se vlastitom savjesti”</a:t>
            </a:r>
          </a:p>
          <a:p>
            <a:pPr>
              <a:buFontTx/>
              <a:buChar char="-"/>
            </a:pPr>
            <a:r>
              <a:rPr lang="hr-HR" sz="2800" dirty="0"/>
              <a:t>„nije sve u pobjedi”</a:t>
            </a:r>
          </a:p>
        </p:txBody>
      </p:sp>
    </p:spTree>
    <p:extLst>
      <p:ext uri="{BB962C8B-B14F-4D97-AF65-F5344CB8AC3E}">
        <p14:creationId xmlns:p14="http://schemas.microsoft.com/office/powerpoint/2010/main" val="184783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348881"/>
            <a:ext cx="3753768" cy="281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35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/>
              <a:t>Očekivanje</a:t>
            </a:r>
            <a:r>
              <a:rPr lang="hr-HR" sz="2800" dirty="0"/>
              <a:t>- misaoni proces koji utječe na ponašanje ljudi</a:t>
            </a:r>
          </a:p>
          <a:p>
            <a:pPr marL="0" indent="0">
              <a:buNone/>
            </a:pPr>
            <a:r>
              <a:rPr lang="hr-HR" sz="2800" dirty="0"/>
              <a:t>- Stanje čekanja nečega što se treba dogoditi, što se želi, čega se pribojava, nadanja, vjerovanja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4496EA-7C7E-44A0-BB41-0C80DD585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57" y="3248183"/>
            <a:ext cx="5419285" cy="3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9F9B22-83C8-42BC-8968-65654096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66B94A-20A6-4B09-9DA5-A784A9915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Prije aktivnosti pitamo se što očekujemo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Prije komunikacije s pacijentom postaviti si pitanja: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Koja su moja očekivanja? Što želim postići svojom porukom?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Koristim li se pravim kanalom za poruku do primatelja?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Jesam li ja prava osoba za prenošenje te poruke? Kakvo je moje stajalište o tome i mogu li zadržati profesionalnost?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Što učiniti u slučaju otpora?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678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Uvjerenje</a:t>
            </a:r>
            <a:r>
              <a:rPr lang="hr-HR" sz="2800" dirty="0"/>
              <a:t>- mišljenje koje se temelji na vjerovanju da je nešto istinito, pravilno, pravedno; izgrađen pogled na nešto</a:t>
            </a:r>
          </a:p>
          <a:p>
            <a:pPr marL="0" indent="0">
              <a:buNone/>
            </a:pPr>
            <a:r>
              <a:rPr lang="hr-HR" sz="2800" dirty="0"/>
              <a:t>- Proizašlo je iz učenja sakupljenih iz okoline u kojoj odrastamo i sazrijevamo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F5A8EF5-2F67-4C83-957C-914297BA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98" y="3620151"/>
            <a:ext cx="5059608" cy="25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0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57512-4A6C-481A-845D-188230E3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A6D4C8C-517E-4DB2-BCDE-E0381914B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910" y="1926866"/>
            <a:ext cx="4485960" cy="22429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86E861-6395-4DA2-96FF-27ABEDE09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27" y="1819979"/>
            <a:ext cx="3264730" cy="226112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AAB4A12-FDAF-4864-B0BF-B4D5585E5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840" y="4300886"/>
            <a:ext cx="2366303" cy="23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FCC055-7D53-4146-A201-4060DB7E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455688-B04A-47D0-9AC8-18CCF832C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 razumljivost i tijek komunikacije u sestrinstvu utječe: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Odnos između sudionika razgovora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Okolnosti u kojima se odigrava komunikacija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Poznavanje specifičnih načina komunikacije u pojedinim kulturama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Način na koji govorimo i slušamo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Pristranost, stereotipi, predrasude i diskriminacija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209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FCDCD-343B-48C1-8844-A75CA06C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79D83C-218C-4121-8189-2C81D928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b="1" dirty="0"/>
              <a:t>Utjecaj</a:t>
            </a:r>
            <a:r>
              <a:rPr lang="hr-BA" sz="2800" dirty="0"/>
              <a:t>- djelovanje na nekoga ili nešto tako da mijenja postupke (ponašanje, uvjerenja), moć, snaga djelovanja na koga ili što</a:t>
            </a:r>
          </a:p>
          <a:p>
            <a:endParaRPr lang="hr-BA" sz="2800" b="1" dirty="0"/>
          </a:p>
          <a:p>
            <a:r>
              <a:rPr lang="hr-BA" sz="2800" dirty="0"/>
              <a:t>Znajući utjecaj situacije u kojoj se osoba nalazi, lakše je predvidjeti i razumjeti ponašanje pojedinca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16958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Obrazovni status sudionika</a:t>
            </a:r>
          </a:p>
          <a:p>
            <a:r>
              <a:rPr lang="hr-HR" sz="2800" dirty="0"/>
              <a:t>Dob</a:t>
            </a:r>
          </a:p>
          <a:p>
            <a:r>
              <a:rPr lang="hr-HR" sz="2800" dirty="0"/>
              <a:t>Spol</a:t>
            </a:r>
          </a:p>
          <a:p>
            <a:r>
              <a:rPr lang="hr-HR" sz="2800" dirty="0"/>
              <a:t>Sposobnost dekodiranja neverbalnih pokazatelja</a:t>
            </a:r>
          </a:p>
          <a:p>
            <a:r>
              <a:rPr lang="hr-HR" sz="2800" dirty="0"/>
              <a:t>Usklađenost verbalne i neverbalne komunikacije</a:t>
            </a:r>
          </a:p>
        </p:txBody>
      </p:sp>
    </p:spTree>
    <p:extLst>
      <p:ext uri="{BB962C8B-B14F-4D97-AF65-F5344CB8AC3E}">
        <p14:creationId xmlns:p14="http://schemas.microsoft.com/office/powerpoint/2010/main" val="60608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393895"/>
            <a:ext cx="10972800" cy="5732269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sz="2800" b="1" dirty="0"/>
              <a:t>Stajalište</a:t>
            </a:r>
            <a:r>
              <a:rPr lang="hr-HR" sz="2800" dirty="0"/>
              <a:t>- osobno mišljenje pojedinca o nekome ili nečemu, načelo kojeg se netko drži</a:t>
            </a:r>
          </a:p>
          <a:p>
            <a:pPr>
              <a:buFontTx/>
              <a:buChar char="-"/>
            </a:pPr>
            <a:r>
              <a:rPr lang="hr-HR" sz="2800" dirty="0"/>
              <a:t>Stječu se vlastitim iskustvom ili oponašanjem iskustava drugih</a:t>
            </a:r>
          </a:p>
          <a:p>
            <a:pPr marL="0" indent="0">
              <a:buNone/>
            </a:pPr>
            <a:r>
              <a:rPr lang="hr-HR" sz="2800" dirty="0"/>
              <a:t>             </a:t>
            </a:r>
          </a:p>
          <a:p>
            <a:pPr marL="0" indent="0">
              <a:buNone/>
            </a:pPr>
            <a:r>
              <a:rPr lang="hr-HR" sz="2800" dirty="0"/>
              <a:t>		 Razvijanje i mijenjanje stajališta	        </a:t>
            </a:r>
          </a:p>
          <a:p>
            <a:pPr>
              <a:buFontTx/>
              <a:buChar char="-"/>
            </a:pPr>
            <a:endParaRPr lang="hr-HR" sz="2800" dirty="0"/>
          </a:p>
          <a:p>
            <a:pPr>
              <a:buFontTx/>
              <a:buChar char="-"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            </a:t>
            </a:r>
          </a:p>
          <a:p>
            <a:pPr marL="0" indent="0">
              <a:buNone/>
            </a:pPr>
            <a:r>
              <a:rPr lang="hr-HR" sz="2800" dirty="0"/>
              <a:t>   		  Promjena okoline i edukacija</a:t>
            </a:r>
          </a:p>
        </p:txBody>
      </p:sp>
      <p:sp>
        <p:nvSpPr>
          <p:cNvPr id="4" name="Strelica ulijevo 3"/>
          <p:cNvSpPr/>
          <p:nvPr/>
        </p:nvSpPr>
        <p:spPr>
          <a:xfrm rot="5400000">
            <a:off x="4463901" y="386843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170835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Stajališta utječu na vrednovanje ljudi, objekata i ideja. Čine ih tri vrste reakcija :</a:t>
            </a:r>
          </a:p>
          <a:p>
            <a:pPr marL="0" indent="0">
              <a:buNone/>
            </a:pPr>
            <a:endParaRPr lang="hr-HR" sz="2800" dirty="0"/>
          </a:p>
          <a:p>
            <a:pPr>
              <a:buFontTx/>
              <a:buChar char="-"/>
            </a:pPr>
            <a:r>
              <a:rPr lang="hr-HR" sz="2800" dirty="0">
                <a:solidFill>
                  <a:schemeClr val="bg1">
                    <a:lumMod val="50000"/>
                  </a:schemeClr>
                </a:solidFill>
              </a:rPr>
              <a:t>Emocionalna</a:t>
            </a:r>
            <a:r>
              <a:rPr lang="hr-HR" sz="2800" dirty="0"/>
              <a:t> (npr. predrasude)</a:t>
            </a:r>
          </a:p>
          <a:p>
            <a:pPr>
              <a:buFontTx/>
              <a:buChar char="-"/>
            </a:pPr>
            <a:r>
              <a:rPr lang="hr-HR" sz="2800" dirty="0"/>
              <a:t>Kognitivna (npr. stereotipi)</a:t>
            </a:r>
          </a:p>
          <a:p>
            <a:pPr>
              <a:buFontTx/>
              <a:buChar char="-"/>
            </a:pPr>
            <a:r>
              <a:rPr lang="hr-HR" sz="2800" dirty="0"/>
              <a:t>Ponašajna reakcija (npr. diskriminacija)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788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82FF3D-DAED-4D55-9949-E41004FB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84BF97-D28A-4BAC-9D70-CC7632BF8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b="1" dirty="0"/>
              <a:t>Predrasude</a:t>
            </a:r>
            <a:r>
              <a:rPr lang="hr-BA" sz="2800" dirty="0"/>
              <a:t>- neprijateljska ili negativna stajališta prema pripadnicima neke grupe ljudi, koja se zasnivaju isključivo na njihovu članstvu u toj grupi ili na temelju izgleda i odijevanja</a:t>
            </a:r>
            <a:endParaRPr lang="hr-HR"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6F3060-4652-4CA8-8D03-301810B8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342" y="3469771"/>
            <a:ext cx="3398089" cy="237057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3907171-1AC6-440E-8015-80A2D832A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628" y="3469771"/>
            <a:ext cx="3669687" cy="24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0F1511-665E-431A-86A5-5378994C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EE1F07-0F8B-4633-AA99-AEEC940F0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b="1" dirty="0"/>
              <a:t>Stereotipi</a:t>
            </a:r>
            <a:r>
              <a:rPr lang="hr-BA" sz="2800" dirty="0"/>
              <a:t>- su osobine za koje se smatra da su povezane s određenom skupinom</a:t>
            </a:r>
            <a:endParaRPr lang="hr-HR"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18A037-D5E2-457C-9D08-E226DFE36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154" y="2932721"/>
            <a:ext cx="4862996" cy="31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814C17-A8D7-40A7-8B1C-796ADFED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ADD379-0A73-4BE5-A787-F672F159F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b="1" dirty="0"/>
              <a:t>Diskriminacija</a:t>
            </a:r>
            <a:r>
              <a:rPr lang="hr-BA" sz="2800" dirty="0"/>
              <a:t>- drukčije tretiranje ljudi zbog njihove grupne pripadnosti </a:t>
            </a:r>
            <a:endParaRPr lang="hr-HR"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F223DF-BED7-46A5-930B-F61DD806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904" y="2786270"/>
            <a:ext cx="5222118" cy="2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TIPOVI STAJALIŠTA:</a:t>
            </a:r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Tradicionalistički</a:t>
            </a:r>
          </a:p>
          <a:p>
            <a:r>
              <a:rPr lang="hr-HR" sz="2800" dirty="0"/>
              <a:t>Izazivački</a:t>
            </a:r>
          </a:p>
          <a:p>
            <a:r>
              <a:rPr lang="hr-HR" sz="2800" dirty="0" err="1"/>
              <a:t>Intermedijalni</a:t>
            </a:r>
            <a:endParaRPr lang="hr-HR" sz="2800" dirty="0"/>
          </a:p>
          <a:p>
            <a:r>
              <a:rPr lang="hr-HR" sz="2800" dirty="0"/>
              <a:t>Sintetizatorski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7CFD588-4E48-4646-8FF5-BC7A20A4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952" y="2219047"/>
            <a:ext cx="6157254" cy="32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Tradicionalističko stajalište</a:t>
            </a:r>
          </a:p>
          <a:p>
            <a:pPr>
              <a:buFontTx/>
              <a:buChar char="-"/>
            </a:pPr>
            <a:r>
              <a:rPr lang="hr-HR" sz="2800" dirty="0"/>
              <a:t>Orijentirano na društvo</a:t>
            </a:r>
          </a:p>
          <a:p>
            <a:pPr>
              <a:buFontTx/>
              <a:buChar char="-"/>
            </a:pPr>
            <a:r>
              <a:rPr lang="hr-HR" sz="2800" dirty="0"/>
              <a:t>Temelj mu je osjećaj odgovornosti</a:t>
            </a:r>
          </a:p>
          <a:p>
            <a:pPr>
              <a:buFontTx/>
              <a:buChar char="-"/>
            </a:pPr>
            <a:r>
              <a:rPr lang="hr-HR" sz="2800" dirty="0"/>
              <a:t>„najbolje za sve ili veći broj ljudi”</a:t>
            </a:r>
          </a:p>
          <a:p>
            <a:pPr>
              <a:buFontTx/>
              <a:buChar char="-"/>
            </a:pPr>
            <a:r>
              <a:rPr lang="hr-HR" sz="2800" dirty="0"/>
              <a:t>Odani, posvećeni, pošteni, predani i poštuju dužnosti</a:t>
            </a:r>
          </a:p>
          <a:p>
            <a:pPr>
              <a:buFontTx/>
              <a:buChar char="-"/>
            </a:pPr>
            <a:r>
              <a:rPr lang="hr-HR" sz="2800" dirty="0"/>
              <a:t>Kreiraju i brane praksu, organizacije i sustave koji su u službi drugih</a:t>
            </a:r>
          </a:p>
          <a:p>
            <a:pPr>
              <a:buFontTx/>
              <a:buChar char="-"/>
            </a:pPr>
            <a:r>
              <a:rPr lang="hr-HR" sz="2800" dirty="0"/>
              <a:t>Kreiraju društvene standarde</a:t>
            </a:r>
          </a:p>
        </p:txBody>
      </p:sp>
    </p:spTree>
    <p:extLst>
      <p:ext uri="{BB962C8B-B14F-4D97-AF65-F5344CB8AC3E}">
        <p14:creationId xmlns:p14="http://schemas.microsoft.com/office/powerpoint/2010/main" val="33897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559</Words>
  <Application>Microsoft Office PowerPoint</Application>
  <PresentationFormat>Široki zaslon</PresentationFormat>
  <Paragraphs>79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Courier New</vt:lpstr>
      <vt:lpstr>Palatino Linotype</vt:lpstr>
      <vt:lpstr>Izvršno</vt:lpstr>
      <vt:lpstr>Škola za medicinske sestre Vinogradska Profesionalna komunikacija u  sestrinstvu  Utjecaji, stajališta, uvjerenja i očekivanja u komunikaciji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Profesionalna komunikacija u  sestrinstvu  Utjecaji, stajališta, uvjerenja i očekivanja u komunikaciji  </dc:title>
  <dc:creator>marko-ivan.major@skole.hr</dc:creator>
  <cp:lastModifiedBy>marko-ivan.major@skole.hr</cp:lastModifiedBy>
  <cp:revision>8</cp:revision>
  <dcterms:created xsi:type="dcterms:W3CDTF">2020-05-24T13:01:14Z</dcterms:created>
  <dcterms:modified xsi:type="dcterms:W3CDTF">2020-05-24T18:06:34Z</dcterms:modified>
</cp:coreProperties>
</file>