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57" r:id="rId3"/>
    <p:sldId id="277" r:id="rId4"/>
    <p:sldId id="278" r:id="rId5"/>
    <p:sldId id="258" r:id="rId6"/>
    <p:sldId id="279" r:id="rId7"/>
    <p:sldId id="281" r:id="rId8"/>
    <p:sldId id="282" r:id="rId9"/>
    <p:sldId id="259" r:id="rId10"/>
    <p:sldId id="283" r:id="rId11"/>
    <p:sldId id="260" r:id="rId12"/>
    <p:sldId id="284" r:id="rId13"/>
    <p:sldId id="261" r:id="rId14"/>
    <p:sldId id="285" r:id="rId15"/>
    <p:sldId id="286" r:id="rId16"/>
    <p:sldId id="287" r:id="rId17"/>
    <p:sldId id="288" r:id="rId18"/>
    <p:sldId id="262" r:id="rId19"/>
    <p:sldId id="263" r:id="rId20"/>
    <p:sldId id="280" r:id="rId21"/>
    <p:sldId id="264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10363200" cy="4343399"/>
          </a:xfrm>
        </p:spPr>
        <p:txBody>
          <a:bodyPr/>
          <a:lstStyle/>
          <a:p>
            <a:r>
              <a:rPr lang="hr-HR" sz="3600" dirty="0"/>
              <a:t>Škola za medicinske sestre Vinogradska</a:t>
            </a:r>
            <a:br>
              <a:rPr lang="hr-HR" dirty="0"/>
            </a:br>
            <a:r>
              <a:rPr lang="hr-HR" sz="4800" dirty="0"/>
              <a:t>Profesionalna komunikacija u sestrinstvu</a:t>
            </a:r>
            <a:br>
              <a:rPr lang="hr-HR" sz="4800" dirty="0"/>
            </a:br>
            <a:r>
              <a:rPr lang="hr-HR" sz="4800" dirty="0">
                <a:solidFill>
                  <a:srgbClr val="FF0000"/>
                </a:solidFill>
              </a:rPr>
              <a:t>Vještine davanja povratne informacije i uputa</a:t>
            </a:r>
            <a:endParaRPr lang="hr-HR" sz="60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Major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BB5A78-1E35-4175-94FC-A4DB04E6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9A2E02-C793-4C40-85B4-DE110CC7F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staviti naglasak na ono što je moguće promijeniti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Izabrati jednu do dvije stvari na koje će se osoba moći koncentrirati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B0878E7-B334-44D0-96EC-F5336061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1" y="2875975"/>
            <a:ext cx="4884164" cy="32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8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naglasiti da je situacija zajednički problem</a:t>
            </a:r>
          </a:p>
          <a:p>
            <a:r>
              <a:rPr lang="hr-HR" sz="2800" dirty="0"/>
              <a:t>ne izvoditi zaključke o motivima, namjerama ili osjećajima</a:t>
            </a:r>
          </a:p>
          <a:p>
            <a:r>
              <a:rPr lang="hr-HR" sz="2800" dirty="0"/>
              <a:t>prilagoditi jezik i razinu formalnosti slušatelju</a:t>
            </a:r>
          </a:p>
          <a:p>
            <a:r>
              <a:rPr lang="hr-HR" sz="2800" dirty="0"/>
              <a:t>ne opterećivati sugovornika nevažnim informacijama i digresijama, ne okolišati previše</a:t>
            </a:r>
          </a:p>
        </p:txBody>
      </p:sp>
    </p:spTree>
    <p:extLst>
      <p:ext uri="{BB962C8B-B14F-4D97-AF65-F5344CB8AC3E}">
        <p14:creationId xmlns:p14="http://schemas.microsoft.com/office/powerpoint/2010/main" val="224713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35E563-E107-407D-BE61-88B7DBDF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BA9312-4B1F-4DE6-9706-A97FBF33A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Komunicirati pozitivna stajališta, biti iskren, empatičan i optimističan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0A0E63-89EC-428D-A9A6-D700EAA5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342" y="2331720"/>
            <a:ext cx="6023757" cy="35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759656"/>
            <a:ext cx="10972800" cy="536651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Tijekom primanja povratne informacije: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sz="2800" dirty="0"/>
              <a:t>biti otvoren za ono što čuješ</a:t>
            </a:r>
          </a:p>
          <a:p>
            <a:r>
              <a:rPr lang="hr-HR" sz="2800" dirty="0"/>
              <a:t>ne prekidati govornika dok ne iznese misao do kraja</a:t>
            </a:r>
          </a:p>
          <a:p>
            <a:r>
              <a:rPr lang="hr-HR" sz="2800" dirty="0"/>
              <a:t>zatražiti konkretne primjere i razjašnjenja</a:t>
            </a:r>
          </a:p>
          <a:p>
            <a:r>
              <a:rPr lang="hr-HR" sz="2800" dirty="0"/>
              <a:t>prihvatiti povratnu informaciju uzimajući u obzir osobu koja je daje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7653465-02CD-4130-B970-AEC8473A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59" y="3685735"/>
            <a:ext cx="3824141" cy="300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C49AE8-6136-4B75-8D29-CB34D85D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433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3D0326-82F3-4CDB-99AA-F4D404D7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74333"/>
            <a:ext cx="10972800" cy="5151831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ako mislite suprotno, zauzmite se za sebe i pri tome se koristite argumentima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8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r-HR" sz="28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 prihvaćajte to osobno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zahvalite osobi na iskrenosti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73CA10-46E2-402D-BC9B-961F73B69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82" y="1948666"/>
            <a:ext cx="4783040" cy="23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9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5CA59A-4E26-46B7-BBAD-B5C2C4AA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sz="4000" dirty="0"/>
              <a:t>Vještina davanja uputa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837E99-59B5-4A71-A5B1-DEEE285C7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Uputa označuje riječi, obavijesti, savjet</a:t>
            </a:r>
          </a:p>
          <a:p>
            <a:r>
              <a:rPr lang="hr-BA" sz="2800" dirty="0"/>
              <a:t>Pisano objašnjenje o upotrebi, upućivanje u način upotrebe jest naputak</a:t>
            </a:r>
          </a:p>
          <a:p>
            <a:pPr marL="0" indent="0">
              <a:buNone/>
            </a:pPr>
            <a:r>
              <a:rPr lang="hr-BA" sz="2800" b="1" dirty="0"/>
              <a:t>Medicinske sestre područje rada:</a:t>
            </a:r>
          </a:p>
          <a:p>
            <a:pPr>
              <a:buFontTx/>
              <a:buChar char="-"/>
            </a:pPr>
            <a:r>
              <a:rPr lang="hr-BA" sz="2800" dirty="0"/>
              <a:t>Promocija i unaprjeđenje zdravlja</a:t>
            </a:r>
          </a:p>
          <a:p>
            <a:pPr>
              <a:buFontTx/>
              <a:buChar char="-"/>
            </a:pPr>
            <a:r>
              <a:rPr lang="hr-BA" sz="2800" dirty="0"/>
              <a:t>Sprečavanje bolesti</a:t>
            </a:r>
          </a:p>
          <a:p>
            <a:pPr>
              <a:buFontTx/>
              <a:buChar char="-"/>
            </a:pPr>
            <a:r>
              <a:rPr lang="hr-BA" sz="2800" dirty="0"/>
              <a:t>Liječenje i rehabilitacija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70576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770BF-2862-49F3-AEBE-7273E395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BD03365-D215-4828-84FB-DF0C4BA1A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5637" y="2267170"/>
            <a:ext cx="3233298" cy="32332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932B2E-3044-490C-8A7D-8EE0A2A1B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8" y="2267170"/>
            <a:ext cx="3738439" cy="323329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16BE814-9C7B-4B8B-8765-F283A5755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418" y="2828192"/>
            <a:ext cx="3679954" cy="22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FC0F9-CE09-4447-BF69-2D890FB6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FED083-2494-4B9C-87FA-D57143FD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77440"/>
            <a:ext cx="10972800" cy="3748724"/>
          </a:xfrm>
        </p:spPr>
        <p:txBody>
          <a:bodyPr>
            <a:normAutofit/>
          </a:bodyPr>
          <a:lstStyle/>
          <a:p>
            <a:r>
              <a:rPr lang="hr-BA" sz="2800" dirty="0"/>
              <a:t>Davanju uputa prethodi procjena o potrebi, opsegu i sadržaju informacija koje su potrebne pacijentu</a:t>
            </a:r>
          </a:p>
          <a:p>
            <a:r>
              <a:rPr lang="hr-BA" sz="2800" dirty="0"/>
              <a:t>Najčešća metoda prikupljanja podataka je  </a:t>
            </a:r>
            <a:r>
              <a:rPr lang="hr-BA" sz="2800" b="1" dirty="0"/>
              <a:t>intervju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41145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1912" y="1540011"/>
            <a:ext cx="10972800" cy="487485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5015880" y="1540011"/>
            <a:ext cx="2160240" cy="1130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/>
              <a:t>INTERVJU</a:t>
            </a:r>
          </a:p>
        </p:txBody>
      </p:sp>
      <p:sp>
        <p:nvSpPr>
          <p:cNvPr id="5" name="Pravokutnik 4"/>
          <p:cNvSpPr/>
          <p:nvPr/>
        </p:nvSpPr>
        <p:spPr>
          <a:xfrm>
            <a:off x="7176120" y="3401715"/>
            <a:ext cx="129614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/>
              <a:t>Informacijski</a:t>
            </a:r>
          </a:p>
        </p:txBody>
      </p:sp>
      <p:sp>
        <p:nvSpPr>
          <p:cNvPr id="6" name="Pravokutnik 5"/>
          <p:cNvSpPr/>
          <p:nvPr/>
        </p:nvSpPr>
        <p:spPr>
          <a:xfrm>
            <a:off x="8703534" y="3378696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/>
              <a:t>Terapijski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246629" y="5144714"/>
            <a:ext cx="108012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/>
              <a:t>Zatvoreni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055144" y="3863175"/>
            <a:ext cx="100203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/>
              <a:t>Struk</a:t>
            </a:r>
          </a:p>
          <a:p>
            <a:pPr algn="ctr"/>
            <a:r>
              <a:rPr lang="hr-HR" sz="1800" dirty="0"/>
              <a:t>turirani</a:t>
            </a:r>
          </a:p>
        </p:txBody>
      </p:sp>
      <p:sp>
        <p:nvSpPr>
          <p:cNvPr id="9" name="Pravokutnik 8"/>
          <p:cNvSpPr/>
          <p:nvPr/>
        </p:nvSpPr>
        <p:spPr>
          <a:xfrm>
            <a:off x="3732616" y="4230314"/>
            <a:ext cx="133387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 err="1"/>
              <a:t>Polustruk</a:t>
            </a:r>
            <a:endParaRPr lang="hr-HR" sz="1800" dirty="0"/>
          </a:p>
          <a:p>
            <a:pPr algn="ctr"/>
            <a:r>
              <a:rPr lang="hr-HR" sz="1800" dirty="0"/>
              <a:t>turirani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5678252" y="3609154"/>
            <a:ext cx="108012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800" dirty="0"/>
              <a:t>Nestrukturirani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3215680" y="2996952"/>
            <a:ext cx="2257400" cy="83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dirty="0"/>
              <a:t>Struktura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7906493" y="2213235"/>
            <a:ext cx="15940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dirty="0"/>
              <a:t>Svrha</a:t>
            </a:r>
          </a:p>
        </p:txBody>
      </p:sp>
      <p:cxnSp>
        <p:nvCxnSpPr>
          <p:cNvPr id="14" name="Ravni poveznik sa strelicom 13"/>
          <p:cNvCxnSpPr>
            <a:endCxn id="12" idx="1"/>
          </p:cNvCxnSpPr>
          <p:nvPr/>
        </p:nvCxnSpPr>
        <p:spPr>
          <a:xfrm>
            <a:off x="7176121" y="2105223"/>
            <a:ext cx="730373" cy="565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 flipH="1">
            <a:off x="7872562" y="3127636"/>
            <a:ext cx="239662" cy="25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>
            <a:off x="9160735" y="3127636"/>
            <a:ext cx="339841" cy="251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>
            <a:stCxn id="4" idx="1"/>
          </p:cNvCxnSpPr>
          <p:nvPr/>
        </p:nvCxnSpPr>
        <p:spPr>
          <a:xfrm flipH="1">
            <a:off x="4151784" y="2105224"/>
            <a:ext cx="864096" cy="891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sa strelicom 32"/>
          <p:cNvCxnSpPr>
            <a:stCxn id="11" idx="2"/>
            <a:endCxn id="9" idx="0"/>
          </p:cNvCxnSpPr>
          <p:nvPr/>
        </p:nvCxnSpPr>
        <p:spPr>
          <a:xfrm>
            <a:off x="4344380" y="3835896"/>
            <a:ext cx="55172" cy="394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sa strelicom 34"/>
          <p:cNvCxnSpPr>
            <a:stCxn id="11" idx="3"/>
            <a:endCxn id="10" idx="0"/>
          </p:cNvCxnSpPr>
          <p:nvPr/>
        </p:nvCxnSpPr>
        <p:spPr>
          <a:xfrm>
            <a:off x="5473080" y="3416424"/>
            <a:ext cx="745232" cy="192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>
            <a:stCxn id="11" idx="1"/>
          </p:cNvCxnSpPr>
          <p:nvPr/>
        </p:nvCxnSpPr>
        <p:spPr>
          <a:xfrm flipH="1">
            <a:off x="2711624" y="3416424"/>
            <a:ext cx="504056" cy="41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stCxn id="8" idx="2"/>
            <a:endCxn id="7" idx="0"/>
          </p:cNvCxnSpPr>
          <p:nvPr/>
        </p:nvCxnSpPr>
        <p:spPr>
          <a:xfrm>
            <a:off x="2556161" y="4777576"/>
            <a:ext cx="230529" cy="367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7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731837"/>
            <a:ext cx="10972800" cy="5394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Za uspješnije davanje uputa je nužno:</a:t>
            </a:r>
          </a:p>
          <a:p>
            <a:pPr marL="0" indent="0">
              <a:buNone/>
            </a:pPr>
            <a:endParaRPr lang="hr-HR" sz="2800" b="1" dirty="0"/>
          </a:p>
          <a:p>
            <a:r>
              <a:rPr lang="hr-HR" sz="2800" dirty="0"/>
              <a:t>procijeniti postojanje ograničenja u komunikaciji</a:t>
            </a:r>
          </a:p>
          <a:p>
            <a:r>
              <a:rPr lang="hr-HR" sz="2800" dirty="0"/>
              <a:t>prilagoditi osobi</a:t>
            </a:r>
          </a:p>
          <a:p>
            <a:r>
              <a:rPr lang="hr-HR" sz="2800" dirty="0"/>
              <a:t>smanjiti zapreke u komunikaciji</a:t>
            </a:r>
          </a:p>
          <a:p>
            <a:r>
              <a:rPr lang="hr-HR" sz="2800" dirty="0"/>
              <a:t>pripremiti dodatne materijale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A0E924-A841-4C25-B36B-4F8A4077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713" y="3006278"/>
            <a:ext cx="5043687" cy="28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5CDACDE-E8A9-4F57-BBCD-93C433B87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15" y="2832077"/>
            <a:ext cx="6125061" cy="39086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779489"/>
            <a:ext cx="10972800" cy="5346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Povratna informacija je: 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r>
              <a:rPr lang="hr-HR" sz="2800" dirty="0"/>
              <a:t>svaka poruka i reakcija koju slušatelj šalje sugovorniku u vrijeme i nakon razgovora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4438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FC194-2F8E-4BD2-ADBD-0AB1FC56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3DFFA2-F178-4393-ADCD-AA01B83D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18979"/>
            <a:ext cx="10972800" cy="550718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Savjeti za uspješnije davanje uputa: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jednostavni izrazi bez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stručn</a:t>
            </a:r>
            <a:r>
              <a:rPr lang="hr-HR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e terminologije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bitnu informaciju dati na početku i ponavljati je nekoliko puta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naglasiti što je posebno važno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provjeravati razumljivost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31AEF9-3952-42B3-8A55-321EEFB6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247" y="2998646"/>
            <a:ext cx="4176122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1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dozirati informacije</a:t>
            </a:r>
          </a:p>
          <a:p>
            <a:r>
              <a:rPr lang="hr-HR" sz="2800" dirty="0"/>
              <a:t>koristiti se i drugim kanalima</a:t>
            </a:r>
          </a:p>
          <a:p>
            <a:r>
              <a:rPr lang="hr-HR" sz="2800" dirty="0"/>
              <a:t>poticati da postavlja pitanja </a:t>
            </a:r>
          </a:p>
          <a:p>
            <a:pPr marL="0" indent="0">
              <a:buNone/>
            </a:pPr>
            <a:r>
              <a:rPr lang="hr-HR" sz="2800" dirty="0"/>
              <a:t>   tijekom razgovora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242290-2CAC-42AC-BC8B-F7F8A6B8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26" y="1600200"/>
            <a:ext cx="2841674" cy="40144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28818B3-C8B3-4550-98C6-3249BD07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80" y="3607414"/>
            <a:ext cx="3789558" cy="27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4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6039E3-DC05-4967-9575-AB4CEEC2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3183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A313A3-2202-474C-B6FE-ED98343A6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31837"/>
            <a:ext cx="10972800" cy="53943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Može biti: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VERBALNA I NEVERBALNA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SVJESNA I NESVJESNA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5BFE33E-59B5-4421-B933-BFC309EA6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31" y="2904727"/>
            <a:ext cx="4379447" cy="29143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FBD09F4-832C-4B30-96B8-CCA1FF24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825" y="1966102"/>
            <a:ext cx="4525291" cy="35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BDC893-A0B9-4499-9618-356CD5AA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EC30C1-62FE-49BC-8B83-5E8C4CB6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9351"/>
            <a:ext cx="10972800" cy="51368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SAMOPERCEPCIJA- samouvid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METAPERCEPCIJA- promišljanje kako nas drugi percipiraju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5F36BD-7B14-4BAD-BBE0-38AA4B38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67" y="2795393"/>
            <a:ext cx="4898194" cy="33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659567"/>
            <a:ext cx="10972800" cy="5466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Svrha povratne informacije:</a:t>
            </a:r>
          </a:p>
          <a:p>
            <a:r>
              <a:rPr lang="hr-HR" sz="2800" dirty="0"/>
              <a:t>motivacija za nastavak interakcije (suradnje)</a:t>
            </a:r>
          </a:p>
          <a:p>
            <a:r>
              <a:rPr lang="hr-HR" sz="2800" dirty="0"/>
              <a:t>napredovanje prema cilju</a:t>
            </a:r>
          </a:p>
          <a:p>
            <a:r>
              <a:rPr lang="hr-HR" sz="2800" dirty="0"/>
              <a:t>poticanje od slušatelja za nastavak određenog oblika i sadržaja poruka, kao oblik komentara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D3AA82-F029-4C7D-A7AE-7D878DA9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126" y="3392865"/>
            <a:ext cx="5671748" cy="28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2B794-7D3B-41A3-B624-D126495F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8C785A-3488-463F-BFDE-08365456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69431"/>
            <a:ext cx="10972800" cy="52567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 davanju informacije važno je: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unaprijed razmisliti o onome što želite reći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osigurati mjesto i vrijeme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AB4064-201D-4C6F-BE24-4D9FE3A1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576" y="2681474"/>
            <a:ext cx="5412765" cy="36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0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F517E-237E-47EE-8DCE-04EE58CC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44FB3A-E0BE-4256-859C-C598EB97B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pohvalu uputiti odmah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uz pohvalu ne dijeliti kritiku   ( ALI….)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rabiti „sendvič” za kritiku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999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44574-B04C-4192-BE7B-B3AC0F7F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4B7749-5570-44CB-9B3D-CA2C79D3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dati povratnu informaciju neposredno nakon ponašanja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dozirati negativne informacije i nikada ne govoriti negativno pred drugim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672FEC9-1553-4CF8-9586-4FD82346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80" y="2941242"/>
            <a:ext cx="4133718" cy="30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biti specifičan, ne generalizirati</a:t>
            </a:r>
          </a:p>
          <a:p>
            <a:r>
              <a:rPr lang="hr-HR" sz="2800" dirty="0"/>
              <a:t>jasni, precizni, konkretni</a:t>
            </a:r>
          </a:p>
          <a:p>
            <a:r>
              <a:rPr lang="hr-HR" sz="2800" dirty="0"/>
              <a:t>opisati problem, rad ili postupak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94FCFA-74A9-4645-B9E3-0DC0DAB5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84" y="3241738"/>
            <a:ext cx="4919178" cy="28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13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396</Words>
  <Application>Microsoft Office PowerPoint</Application>
  <PresentationFormat>Široki zaslon</PresentationFormat>
  <Paragraphs>84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Courier New</vt:lpstr>
      <vt:lpstr>Palatino Linotype</vt:lpstr>
      <vt:lpstr>Izvršno</vt:lpstr>
      <vt:lpstr>Škola za medicinske sestre Vinogradska Profesionalna komunikacija u sestrinstvu Vještine davanja povratne informacije i uputa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Vještina davanja uputa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Profesionalna komunikacija u sestrinstvu Vještine davanja povratne informacije i uputa</dc:title>
  <dc:creator>marko-ivan.major@skole.hr</dc:creator>
  <cp:lastModifiedBy>marko-ivan.major@skole.hr</cp:lastModifiedBy>
  <cp:revision>10</cp:revision>
  <dcterms:created xsi:type="dcterms:W3CDTF">2020-05-24T09:13:35Z</dcterms:created>
  <dcterms:modified xsi:type="dcterms:W3CDTF">2020-05-24T11:03:44Z</dcterms:modified>
</cp:coreProperties>
</file>